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Lst>
  <p:sldSz cy="10287000" cx="18288000"/>
  <p:notesSz cx="6858000" cy="9144000"/>
  <p:embeddedFontLst>
    <p:embeddedFont>
      <p:font typeface="Roboto"/>
      <p:regular r:id="rId40"/>
      <p:bold r:id="rId41"/>
      <p:italic r:id="rId42"/>
      <p:boldItalic r:id="rId43"/>
    </p:embeddedFont>
    <p:embeddedFont>
      <p:font typeface="Montserrat"/>
      <p:regular r:id="rId44"/>
      <p:bold r:id="rId45"/>
      <p:italic r:id="rId46"/>
      <p:boldItalic r:id="rId47"/>
    </p:embeddedFont>
    <p:embeddedFont>
      <p:font typeface="Montserrat Light"/>
      <p:regular r:id="rId48"/>
      <p:bold r:id="rId49"/>
      <p:italic r:id="rId50"/>
      <p:boldItalic r:id="rId5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5443EF7-63E4-40AE-809D-144D821AC623}">
  <a:tblStyle styleId="{85443EF7-63E4-40AE-809D-144D821AC62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regular.fntdata"/><Relationship Id="rId42" Type="http://schemas.openxmlformats.org/officeDocument/2006/relationships/font" Target="fonts/Roboto-italic.fntdata"/><Relationship Id="rId41" Type="http://schemas.openxmlformats.org/officeDocument/2006/relationships/font" Target="fonts/Roboto-bold.fntdata"/><Relationship Id="rId44" Type="http://schemas.openxmlformats.org/officeDocument/2006/relationships/font" Target="fonts/Montserrat-regular.fntdata"/><Relationship Id="rId43" Type="http://schemas.openxmlformats.org/officeDocument/2006/relationships/font" Target="fonts/Roboto-boldItalic.fntdata"/><Relationship Id="rId46" Type="http://schemas.openxmlformats.org/officeDocument/2006/relationships/font" Target="fonts/Montserrat-italic.fntdata"/><Relationship Id="rId45"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MontserratLight-regular.fntdata"/><Relationship Id="rId47" Type="http://schemas.openxmlformats.org/officeDocument/2006/relationships/font" Target="fonts/Montserrat-boldItalic.fntdata"/><Relationship Id="rId49" Type="http://schemas.openxmlformats.org/officeDocument/2006/relationships/font" Target="fonts/MontserratLight-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MontserratLight-boldItalic.fntdata"/><Relationship Id="rId50" Type="http://schemas.openxmlformats.org/officeDocument/2006/relationships/font" Target="fonts/MontserratLight-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62e6762a59_3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g262e6762a59_3_7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2a22fcf155e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g2a22fcf155e_0_8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1ec75d2a23a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g1ec75d2a23a_2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ec75d2a23a_5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75000"/>
              </a:lnSpc>
              <a:spcBef>
                <a:spcPts val="0"/>
              </a:spcBef>
              <a:spcAft>
                <a:spcPts val="0"/>
              </a:spcAft>
              <a:buNone/>
            </a:pPr>
            <a:r>
              <a:rPr lang="en-US" sz="1200">
                <a:solidFill>
                  <a:schemeClr val="dk1"/>
                </a:solidFill>
                <a:latin typeface="Roboto"/>
                <a:ea typeface="Roboto"/>
                <a:cs typeface="Roboto"/>
                <a:sym typeface="Roboto"/>
              </a:rPr>
              <a:t>The first model that we used is linear regression. We initially applied Multiple Linear Regression using simple OLS with average flow as the dependent variable and ten selected features as the independent variables. Despite obtaining a low R-squared score of 17.6%, all feature variables had statistically significant p-values of zero. This is indicative of something important missing - that average flow changes every four hours but the features do not. In fact, there are only six values for the whole year for each station. </a:t>
            </a:r>
            <a:endParaRPr sz="1200">
              <a:solidFill>
                <a:schemeClr val="dk1"/>
              </a:solidFill>
              <a:latin typeface="Roboto"/>
              <a:ea typeface="Roboto"/>
              <a:cs typeface="Roboto"/>
              <a:sym typeface="Roboto"/>
            </a:endParaRPr>
          </a:p>
          <a:p>
            <a:pPr indent="0" lvl="0" marL="0" rtl="0" algn="l">
              <a:lnSpc>
                <a:spcPct val="175000"/>
              </a:lnSpc>
              <a:spcBef>
                <a:spcPts val="0"/>
              </a:spcBef>
              <a:spcAft>
                <a:spcPts val="0"/>
              </a:spcAft>
              <a:buNone/>
            </a:pPr>
            <a:r>
              <a:t/>
            </a:r>
            <a:endParaRPr sz="1200">
              <a:solidFill>
                <a:schemeClr val="dk1"/>
              </a:solidFill>
              <a:latin typeface="Roboto"/>
              <a:ea typeface="Roboto"/>
              <a:cs typeface="Roboto"/>
              <a:sym typeface="Roboto"/>
            </a:endParaRPr>
          </a:p>
          <a:p>
            <a:pPr indent="0" lvl="0" marL="0" rtl="0" algn="l">
              <a:lnSpc>
                <a:spcPct val="175000"/>
              </a:lnSpc>
              <a:spcBef>
                <a:spcPts val="0"/>
              </a:spcBef>
              <a:spcAft>
                <a:spcPts val="1500"/>
              </a:spcAft>
              <a:buNone/>
            </a:pPr>
            <a:r>
              <a:t/>
            </a:r>
            <a:endParaRPr sz="1200">
              <a:solidFill>
                <a:schemeClr val="dk1"/>
              </a:solidFill>
              <a:latin typeface="Times New Roman"/>
              <a:ea typeface="Times New Roman"/>
              <a:cs typeface="Times New Roman"/>
              <a:sym typeface="Times New Roman"/>
            </a:endParaRPr>
          </a:p>
        </p:txBody>
      </p:sp>
      <p:sp>
        <p:nvSpPr>
          <p:cNvPr id="246" name="Google Shape;246;g1ec75d2a23a_5_5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1ec75d2a23a_5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75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rtl="0" algn="l">
              <a:lnSpc>
                <a:spcPct val="175000"/>
              </a:lnSpc>
              <a:spcBef>
                <a:spcPts val="1500"/>
              </a:spcBef>
              <a:spcAft>
                <a:spcPts val="1500"/>
              </a:spcAft>
              <a:buNone/>
            </a:pPr>
            <a:r>
              <a:t/>
            </a:r>
            <a:endParaRPr sz="1200">
              <a:solidFill>
                <a:schemeClr val="dk1"/>
              </a:solidFill>
              <a:latin typeface="Times New Roman"/>
              <a:ea typeface="Times New Roman"/>
              <a:cs typeface="Times New Roman"/>
              <a:sym typeface="Times New Roman"/>
            </a:endParaRPr>
          </a:p>
        </p:txBody>
      </p:sp>
      <p:sp>
        <p:nvSpPr>
          <p:cNvPr id="257" name="Google Shape;257;g1ec75d2a23a_5_6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I will present the following machine learning models: the first one is RF model, where we </a:t>
            </a:r>
            <a:r>
              <a:rPr lang="en-US"/>
              <a:t>focus</a:t>
            </a:r>
            <a:r>
              <a:rPr lang="en-US"/>
              <a:t> on two parameters: the number of trees and the max depth. Both of the parameters will influence the fitting ability of our models. And before that I have done normalization over data.</a:t>
            </a:r>
            <a:endParaRPr/>
          </a:p>
        </p:txBody>
      </p:sp>
      <p:sp>
        <p:nvSpPr>
          <p:cNvPr id="268" name="Google Shape;26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ec75d2a23a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This is the graph based on the number of trees, and we can find…</a:t>
            </a:r>
            <a:endParaRPr/>
          </a:p>
        </p:txBody>
      </p:sp>
      <p:sp>
        <p:nvSpPr>
          <p:cNvPr id="287" name="Google Shape;287;g1ec75d2a23a_2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1ec75d2a23a_2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 And there we also obtained the importance of each variables from RF</a:t>
            </a:r>
            <a:endParaRPr/>
          </a:p>
        </p:txBody>
      </p:sp>
      <p:sp>
        <p:nvSpPr>
          <p:cNvPr id="297" name="Google Shape;297;g1ec75d2a23a_2_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ec75d2a23a_2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The </a:t>
            </a:r>
            <a:r>
              <a:rPr lang="en-US"/>
              <a:t>second</a:t>
            </a:r>
            <a:r>
              <a:rPr lang="en-US"/>
              <a:t> one is </a:t>
            </a:r>
            <a:endParaRPr/>
          </a:p>
        </p:txBody>
      </p:sp>
      <p:sp>
        <p:nvSpPr>
          <p:cNvPr id="307" name="Google Shape;307;g1ec75d2a23a_2_5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There’s the </a:t>
            </a:r>
            <a:r>
              <a:rPr lang="en-US"/>
              <a:t>comparison</a:t>
            </a:r>
            <a:r>
              <a:rPr lang="en-US"/>
              <a:t> for different functions</a:t>
            </a:r>
            <a:endParaRPr/>
          </a:p>
        </p:txBody>
      </p:sp>
      <p:sp>
        <p:nvSpPr>
          <p:cNvPr id="328" name="Google Shape;328;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1ec75d2a23a_1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g1ec75d2a23a_1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1ec75d2a23a_1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g1ec75d2a23a_1_5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8" name="Shape 398"/>
        <p:cNvGrpSpPr/>
        <p:nvPr/>
      </p:nvGrpSpPr>
      <p:grpSpPr>
        <a:xfrm>
          <a:off x="0" y="0"/>
          <a:ext cx="0" cy="0"/>
          <a:chOff x="0" y="0"/>
          <a:chExt cx="0" cy="0"/>
        </a:xfrm>
      </p:grpSpPr>
      <p:sp>
        <p:nvSpPr>
          <p:cNvPr id="399" name="Google Shape;399;g1ec75d2a23a_1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g1ec75d2a23a_1_7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2a2a7e15b7a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g2a2a7e15b7a_0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75000"/>
              </a:lnSpc>
              <a:spcBef>
                <a:spcPts val="0"/>
              </a:spcBef>
              <a:spcAft>
                <a:spcPts val="0"/>
              </a:spcAft>
              <a:buNone/>
            </a:pPr>
            <a:r>
              <a:rPr lang="en-US" sz="1200">
                <a:solidFill>
                  <a:schemeClr val="dk1"/>
                </a:solidFill>
                <a:latin typeface="Times New Roman"/>
                <a:ea typeface="Times New Roman"/>
                <a:cs typeface="Times New Roman"/>
                <a:sym typeface="Times New Roman"/>
              </a:rPr>
              <a:t>Each station's subway flow forms individual time series of their own in the dataset. So we found that instead of performing time series analysis on the entire dataset collectively, it's more practical to examine the individual stations’ time series separately. Two specific stations, 1st Avenue Station (Canarsie Line) and Broad Street Station (Jamaica Line), were selected for analysis. Besides, the data was transformed from hourly to daily.</a:t>
            </a:r>
            <a:endParaRPr sz="1200">
              <a:solidFill>
                <a:schemeClr val="dk1"/>
              </a:solidFill>
              <a:latin typeface="Times New Roman"/>
              <a:ea typeface="Times New Roman"/>
              <a:cs typeface="Times New Roman"/>
              <a:sym typeface="Times New Roman"/>
            </a:endParaRPr>
          </a:p>
          <a:p>
            <a:pPr indent="0" lvl="0" marL="0" rtl="0" algn="l">
              <a:lnSpc>
                <a:spcPct val="175000"/>
              </a:lnSpc>
              <a:spcBef>
                <a:spcPts val="1500"/>
              </a:spcBef>
              <a:spcAft>
                <a:spcPts val="150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p:txBody>
      </p:sp>
      <p:sp>
        <p:nvSpPr>
          <p:cNvPr id="413" name="Google Shape;413;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262e73a477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g262e73a477c_0_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4" name="Shape 434"/>
        <p:cNvGrpSpPr/>
        <p:nvPr/>
      </p:nvGrpSpPr>
      <p:grpSpPr>
        <a:xfrm>
          <a:off x="0" y="0"/>
          <a:ext cx="0" cy="0"/>
          <a:chOff x="0" y="0"/>
          <a:chExt cx="0" cy="0"/>
        </a:xfrm>
      </p:grpSpPr>
      <p:sp>
        <p:nvSpPr>
          <p:cNvPr id="435" name="Google Shape;435;g262e73a477c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75000"/>
              </a:lnSpc>
              <a:spcBef>
                <a:spcPts val="0"/>
              </a:spcBef>
              <a:spcAft>
                <a:spcPts val="0"/>
              </a:spcAft>
              <a:buNone/>
            </a:pPr>
            <a:r>
              <a:rPr lang="en-US" sz="1200">
                <a:solidFill>
                  <a:schemeClr val="dk1"/>
                </a:solidFill>
                <a:latin typeface="Times New Roman"/>
                <a:ea typeface="Times New Roman"/>
                <a:cs typeface="Times New Roman"/>
                <a:sym typeface="Times New Roman"/>
              </a:rPr>
              <a:t>Attempts to create a time series of Average Flow revealed consistent values daily from 2017 to 2021, making predictions meaningless. Therefore, we chose Normalized flow as a more suitable dependent variable for the time series model. If you look at the diagrams, you can see the differences between average flow on top and normalized flow at the bottom for 1st Avene station. </a:t>
            </a:r>
            <a:endParaRPr sz="1200">
              <a:solidFill>
                <a:schemeClr val="dk1"/>
              </a:solidFill>
              <a:latin typeface="Times New Roman"/>
              <a:ea typeface="Times New Roman"/>
              <a:cs typeface="Times New Roman"/>
              <a:sym typeface="Times New Roman"/>
            </a:endParaRPr>
          </a:p>
          <a:p>
            <a:pPr indent="0" lvl="0" marL="0" rtl="0" algn="l">
              <a:lnSpc>
                <a:spcPct val="175000"/>
              </a:lnSpc>
              <a:spcBef>
                <a:spcPts val="1500"/>
              </a:spcBef>
              <a:spcAft>
                <a:spcPts val="1500"/>
              </a:spcAft>
              <a:buClr>
                <a:schemeClr val="dk1"/>
              </a:buClr>
              <a:buSzPts val="1100"/>
              <a:buFont typeface="Arial"/>
              <a:buNone/>
            </a:pPr>
            <a:r>
              <a:t/>
            </a:r>
            <a:endParaRPr sz="1200">
              <a:solidFill>
                <a:schemeClr val="dk1"/>
              </a:solidFill>
              <a:latin typeface="Times New Roman"/>
              <a:ea typeface="Times New Roman"/>
              <a:cs typeface="Times New Roman"/>
              <a:sym typeface="Times New Roman"/>
            </a:endParaRPr>
          </a:p>
        </p:txBody>
      </p:sp>
      <p:sp>
        <p:nvSpPr>
          <p:cNvPr id="436" name="Google Shape;436;g262e73a477c_0_5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Utilize</a:t>
            </a:r>
            <a:r>
              <a:rPr lang="en-US"/>
              <a:t> neighborhoods demographic features to analyze subway traffic patterns </a:t>
            </a:r>
            <a:endParaRPr/>
          </a:p>
        </p:txBody>
      </p:sp>
      <p:sp>
        <p:nvSpPr>
          <p:cNvPr id="104" name="Google Shape;10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262e73a477c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g262e73a477c_0_7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9" name="Shape 469"/>
        <p:cNvGrpSpPr/>
        <p:nvPr/>
      </p:nvGrpSpPr>
      <p:grpSpPr>
        <a:xfrm>
          <a:off x="0" y="0"/>
          <a:ext cx="0" cy="0"/>
          <a:chOff x="0" y="0"/>
          <a:chExt cx="0" cy="0"/>
        </a:xfrm>
      </p:grpSpPr>
      <p:sp>
        <p:nvSpPr>
          <p:cNvPr id="470" name="Google Shape;470;g1ec75d2a23a_5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g1ec75d2a23a_5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6" name="Shape 496"/>
        <p:cNvGrpSpPr/>
        <p:nvPr/>
      </p:nvGrpSpPr>
      <p:grpSpPr>
        <a:xfrm>
          <a:off x="0" y="0"/>
          <a:ext cx="0" cy="0"/>
          <a:chOff x="0" y="0"/>
          <a:chExt cx="0" cy="0"/>
        </a:xfrm>
      </p:grpSpPr>
      <p:sp>
        <p:nvSpPr>
          <p:cNvPr id="497" name="Google Shape;497;p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a:solidFill>
                  <a:schemeClr val="dk1"/>
                </a:solidFill>
              </a:rPr>
              <a:t>We obtained two datasets from Kaggle: one focused on subway traffic and the other on the census data of New York City neighborhoods. The subway traffic data spans from February 4th, 2017, to August 13th, 2021, capturing entries and exits at 4-hour intervals across 469 stations. Comprising 4,589,380 entries and 17 columns, this dataset forms the backbone of our analysis. Additionally, we incorporate NYC neighborhood data, associating each station with one of 51 neighborhoods and augmenting our insights with 87 financial and demographic variables.</a:t>
            </a:r>
            <a:endParaRPr/>
          </a:p>
        </p:txBody>
      </p:sp>
      <p:sp>
        <p:nvSpPr>
          <p:cNvPr id="115" name="Google Shape;115;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unemployment rate</a:t>
            </a:r>
            <a:endParaRPr/>
          </a:p>
          <a:p>
            <a:pPr indent="0" lvl="0" marL="0" rtl="0" algn="l">
              <a:spcBef>
                <a:spcPts val="0"/>
              </a:spcBef>
              <a:spcAft>
                <a:spcPts val="0"/>
              </a:spcAft>
              <a:buNone/>
            </a:pPr>
            <a:r>
              <a:rPr lang="en-US"/>
              <a:t>housing units</a:t>
            </a:r>
            <a:endParaRPr/>
          </a:p>
          <a:p>
            <a:pPr indent="0" lvl="0" marL="0" rtl="0" algn="l">
              <a:spcBef>
                <a:spcPts val="0"/>
              </a:spcBef>
              <a:spcAft>
                <a:spcPts val="0"/>
              </a:spcAft>
              <a:buNone/>
            </a:pPr>
            <a:r>
              <a:rPr lang="en-US"/>
              <a:t>populaion</a:t>
            </a:r>
            <a:endParaRPr/>
          </a:p>
        </p:txBody>
      </p:sp>
      <p:sp>
        <p:nvSpPr>
          <p:cNvPr id="126" name="Google Shape;126;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a22fcf155e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it's worth noting that</a:t>
            </a:r>
            <a:endParaRPr/>
          </a:p>
        </p:txBody>
      </p:sp>
      <p:sp>
        <p:nvSpPr>
          <p:cNvPr id="136" name="Google Shape;136;g2a22fcf155e_0_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ec75d2a23a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g1ec75d2a23a_6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a22fcf155e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g2a22fcf155e_0_6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62e6762a59_3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g262e6762a59_3_9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1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11"/>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1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12"/>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12"/>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1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3"/>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3"/>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5"/>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5"/>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6"/>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6"/>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6"/>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7"/>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7"/>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7"/>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7"/>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8"/>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9"/>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9"/>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10"/>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0"/>
          <p:cNvSpPr/>
          <p:nvPr>
            <p:ph idx="2" type="pic"/>
          </p:nvPr>
        </p:nvSpPr>
        <p:spPr>
          <a:xfrm>
            <a:off x="1792288" y="612775"/>
            <a:ext cx="5486400" cy="4114800"/>
          </a:xfrm>
          <a:prstGeom prst="rect">
            <a:avLst/>
          </a:prstGeom>
          <a:noFill/>
          <a:ln>
            <a:noFill/>
          </a:ln>
        </p:spPr>
      </p:sp>
      <p:sp>
        <p:nvSpPr>
          <p:cNvPr id="64" name="Google Shape;64;p10"/>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1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41.png"/><Relationship Id="rId4" Type="http://schemas.openxmlformats.org/officeDocument/2006/relationships/image" Target="../media/image10.png"/><Relationship Id="rId5" Type="http://schemas.openxmlformats.org/officeDocument/2006/relationships/image" Target="../media/image2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4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4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0.jpg"/><Relationship Id="rId4" Type="http://schemas.openxmlformats.org/officeDocument/2006/relationships/image" Target="../media/image17.jpg"/><Relationship Id="rId5" Type="http://schemas.openxmlformats.org/officeDocument/2006/relationships/image" Target="../media/image16.jpg"/><Relationship Id="rId6" Type="http://schemas.openxmlformats.org/officeDocument/2006/relationships/image" Target="../media/image4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41.png"/><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41.png"/><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41.png"/><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7.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41.png"/><Relationship Id="rId4" Type="http://schemas.openxmlformats.org/officeDocument/2006/relationships/image" Target="../media/image23.png"/><Relationship Id="rId5" Type="http://schemas.openxmlformats.org/officeDocument/2006/relationships/image" Target="../media/image2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41.png"/><Relationship Id="rId4" Type="http://schemas.openxmlformats.org/officeDocument/2006/relationships/image" Target="../media/image30.png"/><Relationship Id="rId5" Type="http://schemas.openxmlformats.org/officeDocument/2006/relationships/image" Target="../media/image35.png"/><Relationship Id="rId6" Type="http://schemas.openxmlformats.org/officeDocument/2006/relationships/image" Target="../media/image2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41.png"/><Relationship Id="rId4" Type="http://schemas.openxmlformats.org/officeDocument/2006/relationships/image" Target="../media/image39.png"/><Relationship Id="rId5" Type="http://schemas.openxmlformats.org/officeDocument/2006/relationships/image" Target="../media/image3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4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3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3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41.png"/><Relationship Id="rId4" Type="http://schemas.openxmlformats.org/officeDocument/2006/relationships/image" Target="../media/image32.png"/><Relationship Id="rId5" Type="http://schemas.openxmlformats.org/officeDocument/2006/relationships/image" Target="../media/image4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41.png"/><Relationship Id="rId4" Type="http://schemas.openxmlformats.org/officeDocument/2006/relationships/image" Target="../media/image29.png"/><Relationship Id="rId5" Type="http://schemas.openxmlformats.org/officeDocument/2006/relationships/image" Target="../media/image2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1.png"/><Relationship Id="rId4" Type="http://schemas.openxmlformats.org/officeDocument/2006/relationships/image" Target="../media/image4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41.png"/><Relationship Id="rId4" Type="http://schemas.openxmlformats.org/officeDocument/2006/relationships/image" Target="../media/image38.png"/><Relationship Id="rId5" Type="http://schemas.openxmlformats.org/officeDocument/2006/relationships/image" Target="../media/image31.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41.png"/><Relationship Id="rId4" Type="http://schemas.openxmlformats.org/officeDocument/2006/relationships/image" Target="../media/image27.png"/><Relationship Id="rId5" Type="http://schemas.openxmlformats.org/officeDocument/2006/relationships/image" Target="../media/image33.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41.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4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1.png"/><Relationship Id="rId4" Type="http://schemas.openxmlformats.org/officeDocument/2006/relationships/image" Target="../media/image4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1.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41.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41.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41.png"/><Relationship Id="rId4" Type="http://schemas.openxmlformats.org/officeDocument/2006/relationships/image" Target="../media/image6.png"/><Relationship Id="rId5" Type="http://schemas.openxmlformats.org/officeDocument/2006/relationships/image" Target="../media/image9.png"/><Relationship Id="rId6"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4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83"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b="0" l="27813" r="50567" t="32425"/>
          <a:stretch/>
        </p:blipFill>
        <p:spPr>
          <a:xfrm>
            <a:off x="-433730" y="-330005"/>
            <a:ext cx="2458198" cy="10938119"/>
          </a:xfrm>
          <a:prstGeom prst="rect">
            <a:avLst/>
          </a:prstGeom>
          <a:noFill/>
          <a:ln>
            <a:noFill/>
          </a:ln>
        </p:spPr>
      </p:pic>
      <p:sp>
        <p:nvSpPr>
          <p:cNvPr id="85" name="Google Shape;85;p13"/>
          <p:cNvSpPr/>
          <p:nvPr/>
        </p:nvSpPr>
        <p:spPr>
          <a:xfrm>
            <a:off x="-1147731" y="-438150"/>
            <a:ext cx="2552700" cy="11163300"/>
          </a:xfrm>
          <a:prstGeom prst="rect">
            <a:avLst/>
          </a:pr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3"/>
          <p:cNvSpPr txBox="1"/>
          <p:nvPr/>
        </p:nvSpPr>
        <p:spPr>
          <a:xfrm>
            <a:off x="2368079" y="971550"/>
            <a:ext cx="8290800" cy="4926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3200">
                <a:solidFill>
                  <a:srgbClr val="E8EEF1"/>
                </a:solidFill>
                <a:latin typeface="Montserrat"/>
                <a:ea typeface="Montserrat"/>
                <a:cs typeface="Montserrat"/>
                <a:sym typeface="Montserrat"/>
              </a:rPr>
              <a:t>IEORE 4523 Data Analytics</a:t>
            </a:r>
            <a:endParaRPr/>
          </a:p>
        </p:txBody>
      </p:sp>
      <p:grpSp>
        <p:nvGrpSpPr>
          <p:cNvPr id="87" name="Google Shape;87;p13"/>
          <p:cNvGrpSpPr/>
          <p:nvPr/>
        </p:nvGrpSpPr>
        <p:grpSpPr>
          <a:xfrm>
            <a:off x="2368075" y="3403024"/>
            <a:ext cx="15174000" cy="5819109"/>
            <a:chOff x="-5" y="-2618547"/>
            <a:chExt cx="20232000" cy="7758812"/>
          </a:xfrm>
        </p:grpSpPr>
        <p:sp>
          <p:nvSpPr>
            <p:cNvPr id="88" name="Google Shape;88;p13"/>
            <p:cNvSpPr txBox="1"/>
            <p:nvPr/>
          </p:nvSpPr>
          <p:spPr>
            <a:xfrm>
              <a:off x="-5" y="-2618547"/>
              <a:ext cx="20232000" cy="6225900"/>
            </a:xfrm>
            <a:prstGeom prst="rect">
              <a:avLst/>
            </a:prstGeom>
            <a:noFill/>
            <a:ln>
              <a:noFill/>
            </a:ln>
          </p:spPr>
          <p:txBody>
            <a:bodyPr anchorCtr="0" anchor="t" bIns="0" lIns="0" spcFirstLastPara="1" rIns="0" wrap="square" tIns="0">
              <a:spAutoFit/>
            </a:bodyPr>
            <a:lstStyle/>
            <a:p>
              <a:pPr indent="0" lvl="0" marL="0" marR="0" rtl="0" algn="l">
                <a:lnSpc>
                  <a:spcPct val="108000"/>
                </a:lnSpc>
                <a:spcBef>
                  <a:spcPts val="0"/>
                </a:spcBef>
                <a:spcAft>
                  <a:spcPts val="0"/>
                </a:spcAft>
                <a:buNone/>
              </a:pPr>
              <a:r>
                <a:rPr b="1" lang="en-US" sz="9600">
                  <a:solidFill>
                    <a:srgbClr val="E8EEF1"/>
                  </a:solidFill>
                  <a:latin typeface="Montserrat"/>
                  <a:ea typeface="Montserrat"/>
                  <a:cs typeface="Montserrat"/>
                  <a:sym typeface="Montserrat"/>
                </a:rPr>
                <a:t>The Influence of Neighborhood on Subway Travelling</a:t>
              </a:r>
              <a:endParaRPr sz="9600"/>
            </a:p>
          </p:txBody>
        </p:sp>
        <p:sp>
          <p:nvSpPr>
            <p:cNvPr id="89" name="Google Shape;89;p13"/>
            <p:cNvSpPr txBox="1"/>
            <p:nvPr/>
          </p:nvSpPr>
          <p:spPr>
            <a:xfrm>
              <a:off x="0" y="4565765"/>
              <a:ext cx="11054400" cy="574500"/>
            </a:xfrm>
            <a:prstGeom prst="rect">
              <a:avLst/>
            </a:prstGeom>
            <a:noFill/>
            <a:ln>
              <a:noFill/>
            </a:ln>
          </p:spPr>
          <p:txBody>
            <a:bodyPr anchorCtr="0" anchor="t" bIns="0" lIns="0" spcFirstLastPara="1" rIns="0" wrap="square" tIns="0">
              <a:spAutoFit/>
            </a:bodyPr>
            <a:lstStyle/>
            <a:p>
              <a:pPr indent="0" lvl="0" marL="0" marR="0" rtl="0" algn="l">
                <a:lnSpc>
                  <a:spcPct val="139964"/>
                </a:lnSpc>
                <a:spcBef>
                  <a:spcPts val="0"/>
                </a:spcBef>
                <a:spcAft>
                  <a:spcPts val="0"/>
                </a:spcAft>
                <a:buNone/>
              </a:pPr>
              <a:r>
                <a:rPr b="0" i="0" lang="en-US" sz="2800" u="none" cap="none" strike="noStrike">
                  <a:solidFill>
                    <a:srgbClr val="E8EEF1"/>
                  </a:solidFill>
                  <a:latin typeface="Montserrat"/>
                  <a:ea typeface="Montserrat"/>
                  <a:cs typeface="Montserrat"/>
                  <a:sym typeface="Montserrat"/>
                </a:rPr>
                <a:t>Presented by Group </a:t>
              </a:r>
              <a:r>
                <a:rPr lang="en-US" sz="2800">
                  <a:solidFill>
                    <a:srgbClr val="E8EEF1"/>
                  </a:solidFill>
                  <a:latin typeface="Montserrat"/>
                  <a:ea typeface="Montserrat"/>
                  <a:cs typeface="Montserrat"/>
                  <a:sym typeface="Montserrat"/>
                </a:rPr>
                <a:t>Data Dynasty</a:t>
              </a:r>
              <a:endParaRPr/>
            </a:p>
          </p:txBody>
        </p:sp>
      </p:grpSp>
      <p:sp>
        <p:nvSpPr>
          <p:cNvPr id="90" name="Google Shape;90;p13"/>
          <p:cNvSpPr/>
          <p:nvPr/>
        </p:nvSpPr>
        <p:spPr>
          <a:xfrm>
            <a:off x="1221635" y="2113528"/>
            <a:ext cx="2886906" cy="685373"/>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183" name="Shape 183"/>
        <p:cNvGrpSpPr/>
        <p:nvPr/>
      </p:nvGrpSpPr>
      <p:grpSpPr>
        <a:xfrm>
          <a:off x="0" y="0"/>
          <a:ext cx="0" cy="0"/>
          <a:chOff x="0" y="0"/>
          <a:chExt cx="0" cy="0"/>
        </a:xfrm>
      </p:grpSpPr>
      <p:sp>
        <p:nvSpPr>
          <p:cNvPr id="184" name="Google Shape;184;p22"/>
          <p:cNvSpPr txBox="1"/>
          <p:nvPr/>
        </p:nvSpPr>
        <p:spPr>
          <a:xfrm>
            <a:off x="988625" y="707950"/>
            <a:ext cx="13546800" cy="892800"/>
          </a:xfrm>
          <a:prstGeom prst="rect">
            <a:avLst/>
          </a:prstGeom>
          <a:noFill/>
          <a:ln>
            <a:noFill/>
          </a:ln>
        </p:spPr>
        <p:txBody>
          <a:bodyPr anchorCtr="0" anchor="t" bIns="0" lIns="0" spcFirstLastPara="1" rIns="0" wrap="square" tIns="0">
            <a:spAutoFit/>
          </a:bodyPr>
          <a:lstStyle/>
          <a:p>
            <a:pPr indent="0" lvl="0" marL="0" marR="0" rtl="0" algn="l">
              <a:lnSpc>
                <a:spcPct val="126000"/>
              </a:lnSpc>
              <a:spcBef>
                <a:spcPts val="0"/>
              </a:spcBef>
              <a:spcAft>
                <a:spcPts val="0"/>
              </a:spcAft>
              <a:buNone/>
            </a:pPr>
            <a:r>
              <a:rPr b="1" lang="en-US" sz="5800">
                <a:solidFill>
                  <a:srgbClr val="E8EEF1"/>
                </a:solidFill>
                <a:latin typeface="Montserrat"/>
                <a:ea typeface="Montserrat"/>
                <a:cs typeface="Montserrat"/>
                <a:sym typeface="Montserrat"/>
              </a:rPr>
              <a:t>Independent Variables Selection</a:t>
            </a:r>
            <a:endParaRPr sz="5800"/>
          </a:p>
        </p:txBody>
      </p:sp>
      <p:pic>
        <p:nvPicPr>
          <p:cNvPr id="185" name="Google Shape;185;p22"/>
          <p:cNvPicPr preferRelativeResize="0"/>
          <p:nvPr/>
        </p:nvPicPr>
        <p:blipFill rotWithShape="1">
          <a:blip r:embed="rId3">
            <a:alphaModFix/>
          </a:blip>
          <a:srcRect b="0" l="27814" r="50566" t="32427"/>
          <a:stretch/>
        </p:blipFill>
        <p:spPr>
          <a:xfrm rot="5400000">
            <a:off x="7153826" y="-1705950"/>
            <a:ext cx="3980373" cy="18331124"/>
          </a:xfrm>
          <a:prstGeom prst="rect">
            <a:avLst/>
          </a:prstGeom>
          <a:noFill/>
          <a:ln>
            <a:noFill/>
          </a:ln>
        </p:spPr>
      </p:pic>
      <p:pic>
        <p:nvPicPr>
          <p:cNvPr id="186" name="Google Shape;186;p22"/>
          <p:cNvPicPr preferRelativeResize="0"/>
          <p:nvPr/>
        </p:nvPicPr>
        <p:blipFill rotWithShape="1">
          <a:blip r:embed="rId3">
            <a:alphaModFix/>
          </a:blip>
          <a:srcRect b="0" l="27814" r="50566" t="32427"/>
          <a:stretch/>
        </p:blipFill>
        <p:spPr>
          <a:xfrm rot="5400000">
            <a:off x="7261537" y="-5578611"/>
            <a:ext cx="3764952" cy="18331124"/>
          </a:xfrm>
          <a:prstGeom prst="rect">
            <a:avLst/>
          </a:prstGeom>
          <a:noFill/>
          <a:ln>
            <a:noFill/>
          </a:ln>
        </p:spPr>
      </p:pic>
      <p:pic>
        <p:nvPicPr>
          <p:cNvPr id="187" name="Google Shape;187;p22"/>
          <p:cNvPicPr preferRelativeResize="0"/>
          <p:nvPr/>
        </p:nvPicPr>
        <p:blipFill rotWithShape="1">
          <a:blip r:embed="rId4">
            <a:alphaModFix/>
          </a:blip>
          <a:srcRect b="0" l="0" r="13314" t="9024"/>
          <a:stretch/>
        </p:blipFill>
        <p:spPr>
          <a:xfrm>
            <a:off x="988625" y="1929713"/>
            <a:ext cx="8160399" cy="7138298"/>
          </a:xfrm>
          <a:prstGeom prst="rect">
            <a:avLst/>
          </a:prstGeom>
          <a:noFill/>
          <a:ln>
            <a:noFill/>
          </a:ln>
        </p:spPr>
      </p:pic>
      <p:pic>
        <p:nvPicPr>
          <p:cNvPr id="188" name="Google Shape;188;p22"/>
          <p:cNvPicPr preferRelativeResize="0"/>
          <p:nvPr/>
        </p:nvPicPr>
        <p:blipFill rotWithShape="1">
          <a:blip r:embed="rId5">
            <a:alphaModFix/>
          </a:blip>
          <a:srcRect b="305" l="0" r="13292" t="7187"/>
          <a:stretch/>
        </p:blipFill>
        <p:spPr>
          <a:xfrm>
            <a:off x="9541950" y="1929725"/>
            <a:ext cx="7914375" cy="71382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192" name="Shape 192"/>
        <p:cNvGrpSpPr/>
        <p:nvPr/>
      </p:nvGrpSpPr>
      <p:grpSpPr>
        <a:xfrm>
          <a:off x="0" y="0"/>
          <a:ext cx="0" cy="0"/>
          <a:chOff x="0" y="0"/>
          <a:chExt cx="0" cy="0"/>
        </a:xfrm>
      </p:grpSpPr>
      <p:grpSp>
        <p:nvGrpSpPr>
          <p:cNvPr id="193" name="Google Shape;193;p23"/>
          <p:cNvGrpSpPr/>
          <p:nvPr/>
        </p:nvGrpSpPr>
        <p:grpSpPr>
          <a:xfrm>
            <a:off x="1570941" y="754587"/>
            <a:ext cx="5966775" cy="3163418"/>
            <a:chOff x="0" y="-47625"/>
            <a:chExt cx="7955700" cy="4217890"/>
          </a:xfrm>
        </p:grpSpPr>
        <p:sp>
          <p:nvSpPr>
            <p:cNvPr id="194" name="Google Shape;194;p23"/>
            <p:cNvSpPr txBox="1"/>
            <p:nvPr/>
          </p:nvSpPr>
          <p:spPr>
            <a:xfrm>
              <a:off x="0" y="-47625"/>
              <a:ext cx="7955700" cy="2690100"/>
            </a:xfrm>
            <a:prstGeom prst="rect">
              <a:avLst/>
            </a:prstGeom>
            <a:noFill/>
            <a:ln>
              <a:noFill/>
            </a:ln>
          </p:spPr>
          <p:txBody>
            <a:bodyPr anchorCtr="0" anchor="t" bIns="0" lIns="0" spcFirstLastPara="1" rIns="0" wrap="square" tIns="0">
              <a:spAutoFit/>
            </a:bodyPr>
            <a:lstStyle/>
            <a:p>
              <a:pPr indent="0" lvl="0" marL="0" marR="0" rtl="0" algn="l">
                <a:lnSpc>
                  <a:spcPct val="126000"/>
                </a:lnSpc>
                <a:spcBef>
                  <a:spcPts val="0"/>
                </a:spcBef>
                <a:spcAft>
                  <a:spcPts val="0"/>
                </a:spcAft>
                <a:buNone/>
              </a:pPr>
              <a:r>
                <a:rPr b="1" lang="en-US" sz="5800">
                  <a:solidFill>
                    <a:srgbClr val="E8EEF1"/>
                  </a:solidFill>
                  <a:latin typeface="Montserrat"/>
                  <a:ea typeface="Montserrat"/>
                  <a:cs typeface="Montserrat"/>
                  <a:sym typeface="Montserrat"/>
                </a:rPr>
                <a:t>Independent Variables</a:t>
              </a:r>
              <a:endParaRPr sz="5800"/>
            </a:p>
          </p:txBody>
        </p:sp>
        <p:sp>
          <p:nvSpPr>
            <p:cNvPr id="195" name="Google Shape;195;p23"/>
            <p:cNvSpPr txBox="1"/>
            <p:nvPr/>
          </p:nvSpPr>
          <p:spPr>
            <a:xfrm>
              <a:off x="0" y="3431365"/>
              <a:ext cx="7460100" cy="7389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US" sz="3600">
                  <a:solidFill>
                    <a:srgbClr val="43B0F1"/>
                  </a:solidFill>
                  <a:latin typeface="Montserrat"/>
                  <a:ea typeface="Montserrat"/>
                  <a:cs typeface="Montserrat"/>
                  <a:sym typeface="Montserrat"/>
                </a:rPr>
                <a:t> </a:t>
              </a:r>
              <a:endParaRPr/>
            </a:p>
          </p:txBody>
        </p:sp>
      </p:grpSp>
      <p:sp>
        <p:nvSpPr>
          <p:cNvPr id="196" name="Google Shape;196;p23"/>
          <p:cNvSpPr/>
          <p:nvPr/>
        </p:nvSpPr>
        <p:spPr>
          <a:xfrm>
            <a:off x="8888525" y="-419725"/>
            <a:ext cx="79200" cy="12001500"/>
          </a:xfrm>
          <a:prstGeom prst="rect">
            <a:avLst/>
          </a:pr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7" name="Google Shape;197;p23"/>
          <p:cNvPicPr preferRelativeResize="0"/>
          <p:nvPr/>
        </p:nvPicPr>
        <p:blipFill rotWithShape="1">
          <a:blip r:embed="rId3">
            <a:alphaModFix/>
          </a:blip>
          <a:srcRect b="0" l="27814" r="50566" t="32427"/>
          <a:stretch/>
        </p:blipFill>
        <p:spPr>
          <a:xfrm>
            <a:off x="-1350298" y="-419729"/>
            <a:ext cx="2458197" cy="10938116"/>
          </a:xfrm>
          <a:prstGeom prst="rect">
            <a:avLst/>
          </a:prstGeom>
          <a:noFill/>
          <a:ln>
            <a:noFill/>
          </a:ln>
        </p:spPr>
      </p:pic>
      <p:sp>
        <p:nvSpPr>
          <p:cNvPr id="198" name="Google Shape;198;p23"/>
          <p:cNvSpPr/>
          <p:nvPr/>
        </p:nvSpPr>
        <p:spPr>
          <a:xfrm flipH="1" rot="10800000">
            <a:off x="8967725" y="1520486"/>
            <a:ext cx="736600" cy="296482"/>
          </a:xfrm>
          <a:custGeom>
            <a:rect b="b" l="l" r="r" t="t"/>
            <a:pathLst>
              <a:path extrusionOk="0" h="408940" w="1016000">
                <a:moveTo>
                  <a:pt x="810260" y="0"/>
                </a:moveTo>
                <a:cubicBezTo>
                  <a:pt x="709930" y="0"/>
                  <a:pt x="627380" y="72390"/>
                  <a:pt x="608330" y="166370"/>
                </a:cubicBezTo>
                <a:lnTo>
                  <a:pt x="0" y="166370"/>
                </a:lnTo>
                <a:lnTo>
                  <a:pt x="0" y="242570"/>
                </a:lnTo>
                <a:lnTo>
                  <a:pt x="609600" y="242570"/>
                </a:lnTo>
                <a:cubicBezTo>
                  <a:pt x="627380" y="337820"/>
                  <a:pt x="711200" y="408940"/>
                  <a:pt x="811530" y="408940"/>
                </a:cubicBezTo>
                <a:cubicBezTo>
                  <a:pt x="924560" y="408940"/>
                  <a:pt x="1016000" y="317500"/>
                  <a:pt x="1016000" y="204470"/>
                </a:cubicBezTo>
                <a:cubicBezTo>
                  <a:pt x="1016000" y="91440"/>
                  <a:pt x="924560" y="0"/>
                  <a:pt x="810260"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3"/>
          <p:cNvSpPr/>
          <p:nvPr/>
        </p:nvSpPr>
        <p:spPr>
          <a:xfrm>
            <a:off x="8967725" y="3280757"/>
            <a:ext cx="736600" cy="296482"/>
          </a:xfrm>
          <a:custGeom>
            <a:rect b="b" l="l" r="r" t="t"/>
            <a:pathLst>
              <a:path extrusionOk="0" h="408940" w="1016000">
                <a:moveTo>
                  <a:pt x="810260" y="0"/>
                </a:moveTo>
                <a:cubicBezTo>
                  <a:pt x="709930" y="0"/>
                  <a:pt x="627380" y="72390"/>
                  <a:pt x="608330" y="166370"/>
                </a:cubicBezTo>
                <a:lnTo>
                  <a:pt x="0" y="166370"/>
                </a:lnTo>
                <a:lnTo>
                  <a:pt x="0" y="242570"/>
                </a:lnTo>
                <a:lnTo>
                  <a:pt x="609600" y="242570"/>
                </a:lnTo>
                <a:cubicBezTo>
                  <a:pt x="627380" y="337820"/>
                  <a:pt x="711200" y="408940"/>
                  <a:pt x="811530" y="408940"/>
                </a:cubicBezTo>
                <a:cubicBezTo>
                  <a:pt x="924560" y="408940"/>
                  <a:pt x="1016000" y="317500"/>
                  <a:pt x="1016000" y="204470"/>
                </a:cubicBezTo>
                <a:cubicBezTo>
                  <a:pt x="1016000" y="91440"/>
                  <a:pt x="924560" y="0"/>
                  <a:pt x="810260"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3"/>
          <p:cNvSpPr/>
          <p:nvPr/>
        </p:nvSpPr>
        <p:spPr>
          <a:xfrm>
            <a:off x="8967725" y="5041037"/>
            <a:ext cx="736600" cy="296482"/>
          </a:xfrm>
          <a:custGeom>
            <a:rect b="b" l="l" r="r" t="t"/>
            <a:pathLst>
              <a:path extrusionOk="0" h="408940" w="1016000">
                <a:moveTo>
                  <a:pt x="810260" y="0"/>
                </a:moveTo>
                <a:cubicBezTo>
                  <a:pt x="709930" y="0"/>
                  <a:pt x="627380" y="72390"/>
                  <a:pt x="608330" y="166370"/>
                </a:cubicBezTo>
                <a:lnTo>
                  <a:pt x="0" y="166370"/>
                </a:lnTo>
                <a:lnTo>
                  <a:pt x="0" y="242570"/>
                </a:lnTo>
                <a:lnTo>
                  <a:pt x="609600" y="242570"/>
                </a:lnTo>
                <a:cubicBezTo>
                  <a:pt x="627380" y="337820"/>
                  <a:pt x="711200" y="408940"/>
                  <a:pt x="811530" y="408940"/>
                </a:cubicBezTo>
                <a:cubicBezTo>
                  <a:pt x="924560" y="408940"/>
                  <a:pt x="1016000" y="317500"/>
                  <a:pt x="1016000" y="204470"/>
                </a:cubicBezTo>
                <a:cubicBezTo>
                  <a:pt x="1016000" y="91440"/>
                  <a:pt x="924560" y="0"/>
                  <a:pt x="810260"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3"/>
          <p:cNvSpPr/>
          <p:nvPr/>
        </p:nvSpPr>
        <p:spPr>
          <a:xfrm>
            <a:off x="8967713" y="6801290"/>
            <a:ext cx="736600" cy="296482"/>
          </a:xfrm>
          <a:custGeom>
            <a:rect b="b" l="l" r="r" t="t"/>
            <a:pathLst>
              <a:path extrusionOk="0" h="408940" w="1016000">
                <a:moveTo>
                  <a:pt x="810260" y="0"/>
                </a:moveTo>
                <a:cubicBezTo>
                  <a:pt x="709930" y="0"/>
                  <a:pt x="627380" y="72390"/>
                  <a:pt x="608330" y="166370"/>
                </a:cubicBezTo>
                <a:lnTo>
                  <a:pt x="0" y="166370"/>
                </a:lnTo>
                <a:lnTo>
                  <a:pt x="0" y="242570"/>
                </a:lnTo>
                <a:lnTo>
                  <a:pt x="609600" y="242570"/>
                </a:lnTo>
                <a:cubicBezTo>
                  <a:pt x="627380" y="337820"/>
                  <a:pt x="711200" y="408940"/>
                  <a:pt x="811530" y="408940"/>
                </a:cubicBezTo>
                <a:cubicBezTo>
                  <a:pt x="924560" y="408940"/>
                  <a:pt x="1016000" y="317500"/>
                  <a:pt x="1016000" y="204470"/>
                </a:cubicBezTo>
                <a:cubicBezTo>
                  <a:pt x="1016000" y="91440"/>
                  <a:pt x="924560" y="0"/>
                  <a:pt x="810260"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3"/>
          <p:cNvSpPr/>
          <p:nvPr/>
        </p:nvSpPr>
        <p:spPr>
          <a:xfrm>
            <a:off x="8967725" y="8732395"/>
            <a:ext cx="736600" cy="296482"/>
          </a:xfrm>
          <a:custGeom>
            <a:rect b="b" l="l" r="r" t="t"/>
            <a:pathLst>
              <a:path extrusionOk="0" h="408940" w="1016000">
                <a:moveTo>
                  <a:pt x="810260" y="0"/>
                </a:moveTo>
                <a:cubicBezTo>
                  <a:pt x="709930" y="0"/>
                  <a:pt x="627380" y="72390"/>
                  <a:pt x="608330" y="166370"/>
                </a:cubicBezTo>
                <a:lnTo>
                  <a:pt x="0" y="166370"/>
                </a:lnTo>
                <a:lnTo>
                  <a:pt x="0" y="242570"/>
                </a:lnTo>
                <a:lnTo>
                  <a:pt x="609600" y="242570"/>
                </a:lnTo>
                <a:cubicBezTo>
                  <a:pt x="627380" y="337820"/>
                  <a:pt x="711200" y="408940"/>
                  <a:pt x="811530" y="408940"/>
                </a:cubicBezTo>
                <a:cubicBezTo>
                  <a:pt x="924560" y="408940"/>
                  <a:pt x="1016000" y="317500"/>
                  <a:pt x="1016000" y="204470"/>
                </a:cubicBezTo>
                <a:cubicBezTo>
                  <a:pt x="1016000" y="91440"/>
                  <a:pt x="924560" y="0"/>
                  <a:pt x="810260"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3"/>
          <p:cNvSpPr/>
          <p:nvPr/>
        </p:nvSpPr>
        <p:spPr>
          <a:xfrm>
            <a:off x="1028700" y="3074138"/>
            <a:ext cx="79200" cy="12001500"/>
          </a:xfrm>
          <a:prstGeom prst="rect">
            <a:avLst/>
          </a:pr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3"/>
          <p:cNvSpPr/>
          <p:nvPr/>
        </p:nvSpPr>
        <p:spPr>
          <a:xfrm>
            <a:off x="1060088" y="3811518"/>
            <a:ext cx="736600" cy="296482"/>
          </a:xfrm>
          <a:custGeom>
            <a:rect b="b" l="l" r="r" t="t"/>
            <a:pathLst>
              <a:path extrusionOk="0" h="408940" w="1016000">
                <a:moveTo>
                  <a:pt x="810260" y="0"/>
                </a:moveTo>
                <a:cubicBezTo>
                  <a:pt x="709930" y="0"/>
                  <a:pt x="627380" y="72390"/>
                  <a:pt x="608330" y="166370"/>
                </a:cubicBezTo>
                <a:lnTo>
                  <a:pt x="0" y="166370"/>
                </a:lnTo>
                <a:lnTo>
                  <a:pt x="0" y="242570"/>
                </a:lnTo>
                <a:lnTo>
                  <a:pt x="609600" y="242570"/>
                </a:lnTo>
                <a:cubicBezTo>
                  <a:pt x="627380" y="337820"/>
                  <a:pt x="711200" y="408940"/>
                  <a:pt x="811530" y="408940"/>
                </a:cubicBezTo>
                <a:cubicBezTo>
                  <a:pt x="924560" y="408940"/>
                  <a:pt x="1016000" y="317500"/>
                  <a:pt x="1016000" y="204470"/>
                </a:cubicBezTo>
                <a:cubicBezTo>
                  <a:pt x="1016000" y="91440"/>
                  <a:pt x="924560" y="0"/>
                  <a:pt x="810260"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3"/>
          <p:cNvSpPr/>
          <p:nvPr/>
        </p:nvSpPr>
        <p:spPr>
          <a:xfrm>
            <a:off x="1060088" y="5090307"/>
            <a:ext cx="736600" cy="296482"/>
          </a:xfrm>
          <a:custGeom>
            <a:rect b="b" l="l" r="r" t="t"/>
            <a:pathLst>
              <a:path extrusionOk="0" h="408940" w="1016000">
                <a:moveTo>
                  <a:pt x="810260" y="0"/>
                </a:moveTo>
                <a:cubicBezTo>
                  <a:pt x="709930" y="0"/>
                  <a:pt x="627380" y="72390"/>
                  <a:pt x="608330" y="166370"/>
                </a:cubicBezTo>
                <a:lnTo>
                  <a:pt x="0" y="166370"/>
                </a:lnTo>
                <a:lnTo>
                  <a:pt x="0" y="242570"/>
                </a:lnTo>
                <a:lnTo>
                  <a:pt x="609600" y="242570"/>
                </a:lnTo>
                <a:cubicBezTo>
                  <a:pt x="627380" y="337820"/>
                  <a:pt x="711200" y="408940"/>
                  <a:pt x="811530" y="408940"/>
                </a:cubicBezTo>
                <a:cubicBezTo>
                  <a:pt x="924560" y="408940"/>
                  <a:pt x="1016000" y="317500"/>
                  <a:pt x="1016000" y="204470"/>
                </a:cubicBezTo>
                <a:cubicBezTo>
                  <a:pt x="1016000" y="91440"/>
                  <a:pt x="924560" y="0"/>
                  <a:pt x="810260"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3"/>
          <p:cNvSpPr/>
          <p:nvPr/>
        </p:nvSpPr>
        <p:spPr>
          <a:xfrm>
            <a:off x="1060099" y="6369088"/>
            <a:ext cx="736600" cy="296482"/>
          </a:xfrm>
          <a:custGeom>
            <a:rect b="b" l="l" r="r" t="t"/>
            <a:pathLst>
              <a:path extrusionOk="0" h="408940" w="1016000">
                <a:moveTo>
                  <a:pt x="810260" y="0"/>
                </a:moveTo>
                <a:cubicBezTo>
                  <a:pt x="709930" y="0"/>
                  <a:pt x="627380" y="72390"/>
                  <a:pt x="608330" y="166370"/>
                </a:cubicBezTo>
                <a:lnTo>
                  <a:pt x="0" y="166370"/>
                </a:lnTo>
                <a:lnTo>
                  <a:pt x="0" y="242570"/>
                </a:lnTo>
                <a:lnTo>
                  <a:pt x="609600" y="242570"/>
                </a:lnTo>
                <a:cubicBezTo>
                  <a:pt x="627380" y="337820"/>
                  <a:pt x="711200" y="408940"/>
                  <a:pt x="811530" y="408940"/>
                </a:cubicBezTo>
                <a:cubicBezTo>
                  <a:pt x="924560" y="408940"/>
                  <a:pt x="1016000" y="317500"/>
                  <a:pt x="1016000" y="204470"/>
                </a:cubicBezTo>
                <a:cubicBezTo>
                  <a:pt x="1016000" y="91440"/>
                  <a:pt x="924560" y="0"/>
                  <a:pt x="810260"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3"/>
          <p:cNvSpPr txBox="1"/>
          <p:nvPr/>
        </p:nvSpPr>
        <p:spPr>
          <a:xfrm>
            <a:off x="2205160" y="4961488"/>
            <a:ext cx="3836100" cy="554100"/>
          </a:xfrm>
          <a:prstGeom prst="rect">
            <a:avLst/>
          </a:prstGeom>
          <a:noFill/>
          <a:ln>
            <a:noFill/>
          </a:ln>
        </p:spPr>
        <p:txBody>
          <a:bodyPr anchorCtr="0" anchor="t" bIns="0" lIns="0" spcFirstLastPara="1" rIns="0" wrap="square" tIns="0">
            <a:spAutoFit/>
          </a:bodyPr>
          <a:lstStyle/>
          <a:p>
            <a:pPr indent="0" lvl="0" marL="0" marR="0" rtl="0" algn="l">
              <a:lnSpc>
                <a:spcPct val="153000"/>
              </a:lnSpc>
              <a:spcBef>
                <a:spcPts val="0"/>
              </a:spcBef>
              <a:spcAft>
                <a:spcPts val="0"/>
              </a:spcAft>
              <a:buClr>
                <a:srgbClr val="000000"/>
              </a:buClr>
              <a:buFont typeface="Arial"/>
              <a:buNone/>
            </a:pPr>
            <a:r>
              <a:rPr lang="en-US" sz="3600">
                <a:solidFill>
                  <a:srgbClr val="E8EEF1"/>
                </a:solidFill>
                <a:latin typeface="Montserrat"/>
                <a:ea typeface="Montserrat"/>
                <a:cs typeface="Montserrat"/>
                <a:sym typeface="Montserrat"/>
              </a:rPr>
              <a:t>Percent white</a:t>
            </a:r>
            <a:endParaRPr sz="3600"/>
          </a:p>
        </p:txBody>
      </p:sp>
      <p:sp>
        <p:nvSpPr>
          <p:cNvPr id="208" name="Google Shape;208;p23"/>
          <p:cNvSpPr txBox="1"/>
          <p:nvPr/>
        </p:nvSpPr>
        <p:spPr>
          <a:xfrm>
            <a:off x="2161164" y="6240275"/>
            <a:ext cx="5966700" cy="554100"/>
          </a:xfrm>
          <a:prstGeom prst="rect">
            <a:avLst/>
          </a:prstGeom>
          <a:noFill/>
          <a:ln>
            <a:noFill/>
          </a:ln>
        </p:spPr>
        <p:txBody>
          <a:bodyPr anchorCtr="0" anchor="t" bIns="0" lIns="0" spcFirstLastPara="1" rIns="0" wrap="square" tIns="0">
            <a:spAutoFit/>
          </a:bodyPr>
          <a:lstStyle/>
          <a:p>
            <a:pPr indent="0" lvl="0" marL="0" marR="0" rtl="0" algn="l">
              <a:lnSpc>
                <a:spcPct val="153000"/>
              </a:lnSpc>
              <a:spcBef>
                <a:spcPts val="0"/>
              </a:spcBef>
              <a:spcAft>
                <a:spcPts val="0"/>
              </a:spcAft>
              <a:buClr>
                <a:srgbClr val="000000"/>
              </a:buClr>
              <a:buFont typeface="Arial"/>
              <a:buNone/>
            </a:pPr>
            <a:r>
              <a:rPr lang="en-US" sz="3600">
                <a:solidFill>
                  <a:srgbClr val="E8EEF1"/>
                </a:solidFill>
                <a:latin typeface="Montserrat"/>
                <a:ea typeface="Montserrat"/>
                <a:cs typeface="Montserrat"/>
                <a:sym typeface="Montserrat"/>
              </a:rPr>
              <a:t>Single-person households</a:t>
            </a:r>
            <a:endParaRPr sz="3600"/>
          </a:p>
        </p:txBody>
      </p:sp>
      <p:sp>
        <p:nvSpPr>
          <p:cNvPr id="209" name="Google Shape;209;p23"/>
          <p:cNvSpPr txBox="1"/>
          <p:nvPr/>
        </p:nvSpPr>
        <p:spPr>
          <a:xfrm>
            <a:off x="2205160" y="3682725"/>
            <a:ext cx="3836100" cy="554100"/>
          </a:xfrm>
          <a:prstGeom prst="rect">
            <a:avLst/>
          </a:prstGeom>
          <a:noFill/>
          <a:ln>
            <a:noFill/>
          </a:ln>
        </p:spPr>
        <p:txBody>
          <a:bodyPr anchorCtr="0" anchor="t" bIns="0" lIns="0" spcFirstLastPara="1" rIns="0" wrap="square" tIns="0">
            <a:spAutoFit/>
          </a:bodyPr>
          <a:lstStyle/>
          <a:p>
            <a:pPr indent="0" lvl="0" marL="0" marR="0" rtl="0" algn="l">
              <a:lnSpc>
                <a:spcPct val="153000"/>
              </a:lnSpc>
              <a:spcBef>
                <a:spcPts val="0"/>
              </a:spcBef>
              <a:spcAft>
                <a:spcPts val="0"/>
              </a:spcAft>
              <a:buNone/>
            </a:pPr>
            <a:r>
              <a:rPr lang="en-US" sz="3600">
                <a:solidFill>
                  <a:srgbClr val="E8EEF1"/>
                </a:solidFill>
                <a:latin typeface="Montserrat"/>
                <a:ea typeface="Montserrat"/>
                <a:cs typeface="Montserrat"/>
                <a:sym typeface="Montserrat"/>
              </a:rPr>
              <a:t>Housing units</a:t>
            </a:r>
            <a:endParaRPr sz="3600"/>
          </a:p>
        </p:txBody>
      </p:sp>
      <p:sp>
        <p:nvSpPr>
          <p:cNvPr id="210" name="Google Shape;210;p23"/>
          <p:cNvSpPr txBox="1"/>
          <p:nvPr/>
        </p:nvSpPr>
        <p:spPr>
          <a:xfrm>
            <a:off x="10318525" y="1172375"/>
            <a:ext cx="7969500" cy="9927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lang="en-US" sz="3000">
                <a:solidFill>
                  <a:srgbClr val="E8EEF1"/>
                </a:solidFill>
                <a:latin typeface="Montserrat"/>
                <a:ea typeface="Montserrat"/>
                <a:cs typeface="Montserrat"/>
                <a:sym typeface="Montserrat"/>
              </a:rPr>
              <a:t>Moderately rent-burdened households, moderate income</a:t>
            </a:r>
            <a:endParaRPr sz="3000"/>
          </a:p>
        </p:txBody>
      </p:sp>
      <p:sp>
        <p:nvSpPr>
          <p:cNvPr id="211" name="Google Shape;211;p23"/>
          <p:cNvSpPr txBox="1"/>
          <p:nvPr/>
        </p:nvSpPr>
        <p:spPr>
          <a:xfrm>
            <a:off x="10231103" y="3025400"/>
            <a:ext cx="8448600" cy="15237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lang="en-US" sz="3000">
                <a:solidFill>
                  <a:srgbClr val="E8EEF1"/>
                </a:solidFill>
                <a:latin typeface="Montserrat"/>
                <a:ea typeface="Montserrat"/>
                <a:cs typeface="Montserrat"/>
                <a:sym typeface="Montserrat"/>
              </a:rPr>
              <a:t>Pre-foreclosure notice rate </a:t>
            </a:r>
            <a:endParaRPr sz="3000">
              <a:solidFill>
                <a:srgbClr val="E8EEF1"/>
              </a:solidFill>
              <a:latin typeface="Montserrat"/>
              <a:ea typeface="Montserrat"/>
              <a:cs typeface="Montserrat"/>
              <a:sym typeface="Montserrat"/>
            </a:endParaRPr>
          </a:p>
          <a:p>
            <a:pPr indent="0" lvl="0" marL="0" rtl="0" algn="l">
              <a:lnSpc>
                <a:spcPct val="115000"/>
              </a:lnSpc>
              <a:spcBef>
                <a:spcPts val="0"/>
              </a:spcBef>
              <a:spcAft>
                <a:spcPts val="0"/>
              </a:spcAft>
              <a:buClr>
                <a:schemeClr val="dk1"/>
              </a:buClr>
              <a:buFont typeface="Arial"/>
              <a:buNone/>
            </a:pPr>
            <a:r>
              <a:rPr lang="en-US" sz="3000">
                <a:solidFill>
                  <a:srgbClr val="E8EEF1"/>
                </a:solidFill>
                <a:latin typeface="Montserrat"/>
                <a:ea typeface="Montserrat"/>
                <a:cs typeface="Montserrat"/>
                <a:sym typeface="Montserrat"/>
              </a:rPr>
              <a:t>(per 1,000  condo properties)</a:t>
            </a:r>
            <a:endParaRPr sz="3000">
              <a:solidFill>
                <a:schemeClr val="dk1"/>
              </a:solidFill>
            </a:endParaRPr>
          </a:p>
          <a:p>
            <a:pPr indent="0" lvl="0" marL="0" marR="0" rtl="0" algn="l">
              <a:lnSpc>
                <a:spcPct val="115000"/>
              </a:lnSpc>
              <a:spcBef>
                <a:spcPts val="0"/>
              </a:spcBef>
              <a:spcAft>
                <a:spcPts val="0"/>
              </a:spcAft>
              <a:buNone/>
            </a:pPr>
            <a:r>
              <a:t/>
            </a:r>
            <a:endParaRPr sz="3000">
              <a:solidFill>
                <a:srgbClr val="E8EEF1"/>
              </a:solidFill>
              <a:latin typeface="Montserrat"/>
              <a:ea typeface="Montserrat"/>
              <a:cs typeface="Montserrat"/>
              <a:sym typeface="Montserrat"/>
            </a:endParaRPr>
          </a:p>
        </p:txBody>
      </p:sp>
      <p:sp>
        <p:nvSpPr>
          <p:cNvPr id="212" name="Google Shape;212;p23"/>
          <p:cNvSpPr txBox="1"/>
          <p:nvPr/>
        </p:nvSpPr>
        <p:spPr>
          <a:xfrm>
            <a:off x="2161175" y="8512250"/>
            <a:ext cx="8066700" cy="11253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lang="en-US" sz="3400">
                <a:solidFill>
                  <a:srgbClr val="E8EEF1"/>
                </a:solidFill>
                <a:latin typeface="Montserrat"/>
                <a:ea typeface="Montserrat"/>
                <a:cs typeface="Montserrat"/>
                <a:sym typeface="Montserrat"/>
              </a:rPr>
              <a:t>Median sales price per unit, condominium</a:t>
            </a:r>
            <a:endParaRPr sz="3400"/>
          </a:p>
        </p:txBody>
      </p:sp>
      <p:sp>
        <p:nvSpPr>
          <p:cNvPr id="213" name="Google Shape;213;p23"/>
          <p:cNvSpPr txBox="1"/>
          <p:nvPr/>
        </p:nvSpPr>
        <p:spPr>
          <a:xfrm>
            <a:off x="10231102" y="4961500"/>
            <a:ext cx="7671900" cy="4617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lang="en-US" sz="3000">
                <a:solidFill>
                  <a:srgbClr val="E8EEF1"/>
                </a:solidFill>
                <a:latin typeface="Montserrat"/>
                <a:ea typeface="Montserrat"/>
                <a:cs typeface="Montserrat"/>
                <a:sym typeface="Montserrat"/>
              </a:rPr>
              <a:t>Home purchase loans to LMI borrowers</a:t>
            </a:r>
            <a:endParaRPr sz="3000"/>
          </a:p>
        </p:txBody>
      </p:sp>
      <p:sp>
        <p:nvSpPr>
          <p:cNvPr id="214" name="Google Shape;214;p23"/>
          <p:cNvSpPr txBox="1"/>
          <p:nvPr/>
        </p:nvSpPr>
        <p:spPr>
          <a:xfrm>
            <a:off x="10221178" y="6704388"/>
            <a:ext cx="9333000" cy="461700"/>
          </a:xfrm>
          <a:prstGeom prst="rect">
            <a:avLst/>
          </a:prstGeom>
          <a:noFill/>
          <a:ln>
            <a:noFill/>
          </a:ln>
        </p:spPr>
        <p:txBody>
          <a:bodyPr anchorCtr="0" anchor="t" bIns="0" lIns="0" spcFirstLastPara="1" rIns="0" wrap="square" tIns="0">
            <a:spAutoFit/>
          </a:bodyPr>
          <a:lstStyle/>
          <a:p>
            <a:pPr indent="0" lvl="0" marL="0" marR="0" rtl="0" algn="l">
              <a:lnSpc>
                <a:spcPct val="115000"/>
              </a:lnSpc>
              <a:spcBef>
                <a:spcPts val="0"/>
              </a:spcBef>
              <a:spcAft>
                <a:spcPts val="0"/>
              </a:spcAft>
              <a:buNone/>
            </a:pPr>
            <a:r>
              <a:rPr lang="en-US" sz="3000">
                <a:solidFill>
                  <a:srgbClr val="E8EEF1"/>
                </a:solidFill>
                <a:latin typeface="Montserrat"/>
                <a:ea typeface="Montserrat"/>
                <a:cs typeface="Montserrat"/>
                <a:sym typeface="Montserrat"/>
              </a:rPr>
              <a:t>Refinance loan rate (per 1,000 properties)</a:t>
            </a:r>
            <a:endParaRPr sz="3000"/>
          </a:p>
        </p:txBody>
      </p:sp>
      <p:sp>
        <p:nvSpPr>
          <p:cNvPr id="215" name="Google Shape;215;p23"/>
          <p:cNvSpPr txBox="1"/>
          <p:nvPr/>
        </p:nvSpPr>
        <p:spPr>
          <a:xfrm>
            <a:off x="2161164" y="7534838"/>
            <a:ext cx="5966700" cy="554100"/>
          </a:xfrm>
          <a:prstGeom prst="rect">
            <a:avLst/>
          </a:prstGeom>
          <a:noFill/>
          <a:ln>
            <a:noFill/>
          </a:ln>
        </p:spPr>
        <p:txBody>
          <a:bodyPr anchorCtr="0" anchor="t" bIns="0" lIns="0" spcFirstLastPara="1" rIns="0" wrap="square" tIns="0">
            <a:spAutoFit/>
          </a:bodyPr>
          <a:lstStyle/>
          <a:p>
            <a:pPr indent="0" lvl="0" marL="0" marR="0" rtl="0" algn="l">
              <a:lnSpc>
                <a:spcPct val="153000"/>
              </a:lnSpc>
              <a:spcBef>
                <a:spcPts val="0"/>
              </a:spcBef>
              <a:spcAft>
                <a:spcPts val="0"/>
              </a:spcAft>
              <a:buNone/>
            </a:pPr>
            <a:r>
              <a:rPr lang="en-US" sz="3600">
                <a:solidFill>
                  <a:srgbClr val="E8EEF1"/>
                </a:solidFill>
                <a:latin typeface="Montserrat"/>
                <a:ea typeface="Montserrat"/>
                <a:cs typeface="Montserrat"/>
                <a:sym typeface="Montserrat"/>
              </a:rPr>
              <a:t>Racial diversity index</a:t>
            </a:r>
            <a:endParaRPr sz="3600"/>
          </a:p>
        </p:txBody>
      </p:sp>
      <p:sp>
        <p:nvSpPr>
          <p:cNvPr id="216" name="Google Shape;216;p23"/>
          <p:cNvSpPr/>
          <p:nvPr/>
        </p:nvSpPr>
        <p:spPr>
          <a:xfrm>
            <a:off x="1016113" y="7663649"/>
            <a:ext cx="736600" cy="296482"/>
          </a:xfrm>
          <a:custGeom>
            <a:rect b="b" l="l" r="r" t="t"/>
            <a:pathLst>
              <a:path extrusionOk="0" h="408940" w="1016000">
                <a:moveTo>
                  <a:pt x="810260" y="0"/>
                </a:moveTo>
                <a:cubicBezTo>
                  <a:pt x="709930" y="0"/>
                  <a:pt x="627380" y="72390"/>
                  <a:pt x="608330" y="166370"/>
                </a:cubicBezTo>
                <a:lnTo>
                  <a:pt x="0" y="166370"/>
                </a:lnTo>
                <a:lnTo>
                  <a:pt x="0" y="242570"/>
                </a:lnTo>
                <a:lnTo>
                  <a:pt x="609600" y="242570"/>
                </a:lnTo>
                <a:cubicBezTo>
                  <a:pt x="627380" y="337820"/>
                  <a:pt x="711200" y="408940"/>
                  <a:pt x="811530" y="408940"/>
                </a:cubicBezTo>
                <a:cubicBezTo>
                  <a:pt x="924560" y="408940"/>
                  <a:pt x="1016000" y="317500"/>
                  <a:pt x="1016000" y="204470"/>
                </a:cubicBezTo>
                <a:cubicBezTo>
                  <a:pt x="1016000" y="91440"/>
                  <a:pt x="924560" y="0"/>
                  <a:pt x="810260"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3"/>
          <p:cNvSpPr txBox="1"/>
          <p:nvPr/>
        </p:nvSpPr>
        <p:spPr>
          <a:xfrm>
            <a:off x="10221178" y="8447275"/>
            <a:ext cx="9333000" cy="15237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None/>
            </a:pPr>
            <a:r>
              <a:rPr lang="en-US" sz="3000">
                <a:solidFill>
                  <a:srgbClr val="E8EEF1"/>
                </a:solidFill>
                <a:latin typeface="Montserrat"/>
                <a:ea typeface="Montserrat"/>
                <a:cs typeface="Montserrat"/>
                <a:sym typeface="Montserrat"/>
              </a:rPr>
              <a:t>Residential units within 12 miles of </a:t>
            </a:r>
            <a:endParaRPr sz="3000">
              <a:solidFill>
                <a:srgbClr val="E8EEF1"/>
              </a:solidFill>
              <a:latin typeface="Montserrat"/>
              <a:ea typeface="Montserrat"/>
              <a:cs typeface="Montserrat"/>
              <a:sym typeface="Montserrat"/>
            </a:endParaRPr>
          </a:p>
          <a:p>
            <a:pPr indent="0" lvl="0" marL="0" rtl="0" algn="l">
              <a:lnSpc>
                <a:spcPct val="115000"/>
              </a:lnSpc>
              <a:spcBef>
                <a:spcPts val="0"/>
              </a:spcBef>
              <a:spcAft>
                <a:spcPts val="0"/>
              </a:spcAft>
              <a:buClr>
                <a:srgbClr val="000000"/>
              </a:buClr>
              <a:buFont typeface="Arial"/>
              <a:buNone/>
            </a:pPr>
            <a:r>
              <a:rPr lang="en-US" sz="3000">
                <a:solidFill>
                  <a:srgbClr val="E8EEF1"/>
                </a:solidFill>
                <a:latin typeface="Montserrat"/>
                <a:ea typeface="Montserrat"/>
                <a:cs typeface="Montserrat"/>
                <a:sym typeface="Montserrat"/>
              </a:rPr>
              <a:t>a subway station</a:t>
            </a:r>
            <a:endParaRPr sz="3000"/>
          </a:p>
          <a:p>
            <a:pPr indent="0" lvl="0" marL="0" marR="0" rtl="0" algn="l">
              <a:lnSpc>
                <a:spcPct val="115000"/>
              </a:lnSpc>
              <a:spcBef>
                <a:spcPts val="0"/>
              </a:spcBef>
              <a:spcAft>
                <a:spcPts val="0"/>
              </a:spcAft>
              <a:buNone/>
            </a:pPr>
            <a:r>
              <a:t/>
            </a:r>
            <a:endParaRPr sz="3000">
              <a:solidFill>
                <a:srgbClr val="E8EEF1"/>
              </a:solidFill>
              <a:latin typeface="Montserrat"/>
              <a:ea typeface="Montserrat"/>
              <a:cs typeface="Montserrat"/>
              <a:sym typeface="Montserrat"/>
            </a:endParaRPr>
          </a:p>
        </p:txBody>
      </p:sp>
      <p:sp>
        <p:nvSpPr>
          <p:cNvPr id="218" name="Google Shape;218;p23"/>
          <p:cNvSpPr/>
          <p:nvPr/>
        </p:nvSpPr>
        <p:spPr>
          <a:xfrm>
            <a:off x="1016125" y="8926645"/>
            <a:ext cx="736600" cy="296482"/>
          </a:xfrm>
          <a:custGeom>
            <a:rect b="b" l="l" r="r" t="t"/>
            <a:pathLst>
              <a:path extrusionOk="0" h="408940" w="1016000">
                <a:moveTo>
                  <a:pt x="810260" y="0"/>
                </a:moveTo>
                <a:cubicBezTo>
                  <a:pt x="709930" y="0"/>
                  <a:pt x="627380" y="72390"/>
                  <a:pt x="608330" y="166370"/>
                </a:cubicBezTo>
                <a:lnTo>
                  <a:pt x="0" y="166370"/>
                </a:lnTo>
                <a:lnTo>
                  <a:pt x="0" y="242570"/>
                </a:lnTo>
                <a:lnTo>
                  <a:pt x="609600" y="242570"/>
                </a:lnTo>
                <a:cubicBezTo>
                  <a:pt x="627380" y="337820"/>
                  <a:pt x="711200" y="408940"/>
                  <a:pt x="811530" y="408940"/>
                </a:cubicBezTo>
                <a:cubicBezTo>
                  <a:pt x="924560" y="408940"/>
                  <a:pt x="1016000" y="317500"/>
                  <a:pt x="1016000" y="204470"/>
                </a:cubicBezTo>
                <a:cubicBezTo>
                  <a:pt x="1016000" y="91440"/>
                  <a:pt x="924560" y="0"/>
                  <a:pt x="810260"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222" name="Shape 222"/>
        <p:cNvGrpSpPr/>
        <p:nvPr/>
      </p:nvGrpSpPr>
      <p:grpSpPr>
        <a:xfrm>
          <a:off x="0" y="0"/>
          <a:ext cx="0" cy="0"/>
          <a:chOff x="0" y="0"/>
          <a:chExt cx="0" cy="0"/>
        </a:xfrm>
      </p:grpSpPr>
      <p:grpSp>
        <p:nvGrpSpPr>
          <p:cNvPr id="223" name="Google Shape;223;p24"/>
          <p:cNvGrpSpPr/>
          <p:nvPr/>
        </p:nvGrpSpPr>
        <p:grpSpPr>
          <a:xfrm>
            <a:off x="1443453" y="2147101"/>
            <a:ext cx="11538675" cy="6047137"/>
            <a:chOff x="0" y="0"/>
            <a:chExt cx="15384900" cy="8062848"/>
          </a:xfrm>
        </p:grpSpPr>
        <p:pic>
          <p:nvPicPr>
            <p:cNvPr id="224" name="Google Shape;224;p24"/>
            <p:cNvPicPr preferRelativeResize="0"/>
            <p:nvPr/>
          </p:nvPicPr>
          <p:blipFill rotWithShape="1">
            <a:blip r:embed="rId3">
              <a:alphaModFix/>
            </a:blip>
            <a:srcRect b="19123" l="13245" r="13944" t="19321"/>
            <a:stretch/>
          </p:blipFill>
          <p:spPr>
            <a:xfrm>
              <a:off x="0" y="0"/>
              <a:ext cx="4131381" cy="3305105"/>
            </a:xfrm>
            <a:prstGeom prst="rect">
              <a:avLst/>
            </a:prstGeom>
            <a:noFill/>
            <a:ln>
              <a:noFill/>
            </a:ln>
          </p:spPr>
        </p:pic>
        <p:sp>
          <p:nvSpPr>
            <p:cNvPr id="225" name="Google Shape;225;p24"/>
            <p:cNvSpPr txBox="1"/>
            <p:nvPr/>
          </p:nvSpPr>
          <p:spPr>
            <a:xfrm>
              <a:off x="0" y="3841967"/>
              <a:ext cx="15384900" cy="2607600"/>
            </a:xfrm>
            <a:prstGeom prst="rect">
              <a:avLst/>
            </a:prstGeom>
            <a:noFill/>
            <a:ln>
              <a:noFill/>
            </a:ln>
          </p:spPr>
          <p:txBody>
            <a:bodyPr anchorCtr="0" anchor="t" bIns="0" lIns="0" spcFirstLastPara="1" rIns="0" wrap="square" tIns="0">
              <a:spAutoFit/>
            </a:bodyPr>
            <a:lstStyle/>
            <a:p>
              <a:pPr indent="0" lvl="0" marL="0" marR="0" rtl="0" algn="l">
                <a:lnSpc>
                  <a:spcPct val="131000"/>
                </a:lnSpc>
                <a:spcBef>
                  <a:spcPts val="0"/>
                </a:spcBef>
                <a:spcAft>
                  <a:spcPts val="0"/>
                </a:spcAft>
                <a:buClr>
                  <a:srgbClr val="000000"/>
                </a:buClr>
                <a:buFont typeface="Arial"/>
                <a:buNone/>
              </a:pPr>
              <a:r>
                <a:rPr b="1" lang="en-US" sz="5500">
                  <a:solidFill>
                    <a:srgbClr val="E8EEF1"/>
                  </a:solidFill>
                  <a:latin typeface="Montserrat"/>
                  <a:ea typeface="Montserrat"/>
                  <a:cs typeface="Montserrat"/>
                  <a:sym typeface="Montserrat"/>
                </a:rPr>
                <a:t>Machine Learning Models and Comparison</a:t>
              </a:r>
              <a:endParaRPr b="1" sz="5500">
                <a:solidFill>
                  <a:srgbClr val="E8EEF1"/>
                </a:solidFill>
                <a:latin typeface="Montserrat"/>
                <a:ea typeface="Montserrat"/>
                <a:cs typeface="Montserrat"/>
                <a:sym typeface="Montserrat"/>
              </a:endParaRPr>
            </a:p>
          </p:txBody>
        </p:sp>
        <p:sp>
          <p:nvSpPr>
            <p:cNvPr id="226" name="Google Shape;226;p24"/>
            <p:cNvSpPr txBox="1"/>
            <p:nvPr/>
          </p:nvSpPr>
          <p:spPr>
            <a:xfrm>
              <a:off x="0" y="6523548"/>
              <a:ext cx="15384900" cy="15393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lang="en-US" sz="3000">
                  <a:solidFill>
                    <a:srgbClr val="E8EEF1"/>
                  </a:solidFill>
                  <a:latin typeface="Montserrat Light"/>
                  <a:ea typeface="Montserrat Light"/>
                  <a:cs typeface="Montserrat Light"/>
                  <a:sym typeface="Montserrat Light"/>
                </a:rPr>
                <a:t>Linear Regression, Decision Tree, Random Forest</a:t>
              </a:r>
              <a:endParaRPr sz="3000">
                <a:solidFill>
                  <a:srgbClr val="E8EEF1"/>
                </a:solidFill>
                <a:latin typeface="Montserrat Light"/>
                <a:ea typeface="Montserrat Light"/>
                <a:cs typeface="Montserrat Light"/>
                <a:sym typeface="Montserrat Light"/>
              </a:endParaRPr>
            </a:p>
            <a:p>
              <a:pPr indent="0" lvl="0" marL="0" marR="0" rtl="0" algn="l">
                <a:lnSpc>
                  <a:spcPct val="150000"/>
                </a:lnSpc>
                <a:spcBef>
                  <a:spcPts val="0"/>
                </a:spcBef>
                <a:spcAft>
                  <a:spcPts val="0"/>
                </a:spcAft>
                <a:buNone/>
              </a:pPr>
              <a:r>
                <a:rPr lang="en-US" sz="3000">
                  <a:solidFill>
                    <a:srgbClr val="E8EEF1"/>
                  </a:solidFill>
                  <a:latin typeface="Montserrat Light"/>
                  <a:ea typeface="Montserrat Light"/>
                  <a:cs typeface="Montserrat Light"/>
                  <a:sym typeface="Montserrat Light"/>
                </a:rPr>
                <a:t>SVM, Neural Network, Time Series Model</a:t>
              </a:r>
              <a:endParaRPr sz="3000">
                <a:solidFill>
                  <a:srgbClr val="E8EEF1"/>
                </a:solidFill>
                <a:latin typeface="Montserrat Light"/>
                <a:ea typeface="Montserrat Light"/>
                <a:cs typeface="Montserrat Light"/>
                <a:sym typeface="Montserrat Light"/>
              </a:endParaRPr>
            </a:p>
          </p:txBody>
        </p:sp>
      </p:grpSp>
      <p:sp>
        <p:nvSpPr>
          <p:cNvPr id="227" name="Google Shape;227;p24"/>
          <p:cNvSpPr/>
          <p:nvPr/>
        </p:nvSpPr>
        <p:spPr>
          <a:xfrm>
            <a:off x="0" y="8915614"/>
            <a:ext cx="2886906" cy="685373"/>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4"/>
          <p:cNvSpPr/>
          <p:nvPr/>
        </p:nvSpPr>
        <p:spPr>
          <a:xfrm rot="10800000">
            <a:off x="15401094" y="686014"/>
            <a:ext cx="2886906" cy="685373"/>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232" name="Shape 232"/>
        <p:cNvGrpSpPr/>
        <p:nvPr/>
      </p:nvGrpSpPr>
      <p:grpSpPr>
        <a:xfrm>
          <a:off x="0" y="0"/>
          <a:ext cx="0" cy="0"/>
          <a:chOff x="0" y="0"/>
          <a:chExt cx="0" cy="0"/>
        </a:xfrm>
      </p:grpSpPr>
      <p:sp>
        <p:nvSpPr>
          <p:cNvPr id="233" name="Google Shape;233;p25"/>
          <p:cNvSpPr/>
          <p:nvPr/>
        </p:nvSpPr>
        <p:spPr>
          <a:xfrm>
            <a:off x="-571500" y="-514350"/>
            <a:ext cx="11578500" cy="11315700"/>
          </a:xfrm>
          <a:prstGeom prst="rect">
            <a:avLst/>
          </a:pr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4" name="Google Shape;234;p25"/>
          <p:cNvGrpSpPr/>
          <p:nvPr/>
        </p:nvGrpSpPr>
        <p:grpSpPr>
          <a:xfrm>
            <a:off x="1759339" y="3816932"/>
            <a:ext cx="6555600" cy="1747655"/>
            <a:chOff x="0" y="-47625"/>
            <a:chExt cx="8740800" cy="2330207"/>
          </a:xfrm>
        </p:grpSpPr>
        <p:sp>
          <p:nvSpPr>
            <p:cNvPr id="235" name="Google Shape;235;p25"/>
            <p:cNvSpPr txBox="1"/>
            <p:nvPr/>
          </p:nvSpPr>
          <p:spPr>
            <a:xfrm>
              <a:off x="0" y="-47625"/>
              <a:ext cx="8740800" cy="1354500"/>
            </a:xfrm>
            <a:prstGeom prst="rect">
              <a:avLst/>
            </a:prstGeom>
            <a:noFill/>
            <a:ln>
              <a:noFill/>
            </a:ln>
          </p:spPr>
          <p:txBody>
            <a:bodyPr anchorCtr="0" anchor="t" bIns="0" lIns="0" spcFirstLastPara="1" rIns="0" wrap="square" tIns="0">
              <a:spAutoFit/>
            </a:bodyPr>
            <a:lstStyle/>
            <a:p>
              <a:pPr indent="0" lvl="0" marL="0" marR="0" rtl="0" algn="ctr">
                <a:lnSpc>
                  <a:spcPct val="126000"/>
                </a:lnSpc>
                <a:spcBef>
                  <a:spcPts val="0"/>
                </a:spcBef>
                <a:spcAft>
                  <a:spcPts val="0"/>
                </a:spcAft>
                <a:buNone/>
              </a:pPr>
              <a:r>
                <a:rPr b="1" i="0" lang="en-US" sz="6600" u="none" cap="none" strike="noStrike">
                  <a:solidFill>
                    <a:srgbClr val="1E3D58"/>
                  </a:solidFill>
                  <a:latin typeface="Montserrat"/>
                  <a:ea typeface="Montserrat"/>
                  <a:cs typeface="Montserrat"/>
                  <a:sym typeface="Montserrat"/>
                </a:rPr>
                <a:t>8</a:t>
              </a:r>
              <a:r>
                <a:rPr b="1" lang="en-US" sz="6600">
                  <a:solidFill>
                    <a:srgbClr val="1E3D58"/>
                  </a:solidFill>
                  <a:latin typeface="Montserrat"/>
                  <a:ea typeface="Montserrat"/>
                  <a:cs typeface="Montserrat"/>
                  <a:sym typeface="Montserrat"/>
                </a:rPr>
                <a:t>0</a:t>
              </a:r>
              <a:r>
                <a:rPr b="1" i="0" lang="en-US" sz="6600" u="none" cap="none" strike="noStrike">
                  <a:solidFill>
                    <a:srgbClr val="1E3D58"/>
                  </a:solidFill>
                  <a:latin typeface="Montserrat"/>
                  <a:ea typeface="Montserrat"/>
                  <a:cs typeface="Montserrat"/>
                  <a:sym typeface="Montserrat"/>
                </a:rPr>
                <a:t>%</a:t>
              </a:r>
              <a:endParaRPr/>
            </a:p>
          </p:txBody>
        </p:sp>
        <p:sp>
          <p:nvSpPr>
            <p:cNvPr id="236" name="Google Shape;236;p25"/>
            <p:cNvSpPr txBox="1"/>
            <p:nvPr/>
          </p:nvSpPr>
          <p:spPr>
            <a:xfrm>
              <a:off x="56157" y="1625882"/>
              <a:ext cx="8628600" cy="656700"/>
            </a:xfrm>
            <a:prstGeom prst="rect">
              <a:avLst/>
            </a:prstGeom>
            <a:noFill/>
            <a:ln>
              <a:noFill/>
            </a:ln>
          </p:spPr>
          <p:txBody>
            <a:bodyPr anchorCtr="0" anchor="t" bIns="0" lIns="0" spcFirstLastPara="1" rIns="0" wrap="square" tIns="0">
              <a:spAutoFit/>
            </a:bodyPr>
            <a:lstStyle/>
            <a:p>
              <a:pPr indent="0" lvl="0" marL="0" marR="0" rtl="0" algn="ctr">
                <a:lnSpc>
                  <a:spcPct val="153000"/>
                </a:lnSpc>
                <a:spcBef>
                  <a:spcPts val="0"/>
                </a:spcBef>
                <a:spcAft>
                  <a:spcPts val="0"/>
                </a:spcAft>
                <a:buNone/>
              </a:pPr>
              <a:r>
                <a:rPr lang="en-US" sz="3200">
                  <a:solidFill>
                    <a:srgbClr val="1E3D58"/>
                  </a:solidFill>
                  <a:latin typeface="Montserrat"/>
                  <a:ea typeface="Montserrat"/>
                  <a:cs typeface="Montserrat"/>
                  <a:sym typeface="Montserrat"/>
                </a:rPr>
                <a:t>Train Set</a:t>
              </a:r>
              <a:endParaRPr/>
            </a:p>
          </p:txBody>
        </p:sp>
      </p:grpSp>
      <p:grpSp>
        <p:nvGrpSpPr>
          <p:cNvPr id="237" name="Google Shape;237;p25"/>
          <p:cNvGrpSpPr/>
          <p:nvPr/>
        </p:nvGrpSpPr>
        <p:grpSpPr>
          <a:xfrm>
            <a:off x="11314581" y="3816932"/>
            <a:ext cx="6555600" cy="1747655"/>
            <a:chOff x="0" y="-47625"/>
            <a:chExt cx="8740800" cy="2330207"/>
          </a:xfrm>
        </p:grpSpPr>
        <p:sp>
          <p:nvSpPr>
            <p:cNvPr id="238" name="Google Shape;238;p25"/>
            <p:cNvSpPr txBox="1"/>
            <p:nvPr/>
          </p:nvSpPr>
          <p:spPr>
            <a:xfrm>
              <a:off x="0" y="-47625"/>
              <a:ext cx="8740800" cy="1354500"/>
            </a:xfrm>
            <a:prstGeom prst="rect">
              <a:avLst/>
            </a:prstGeom>
            <a:noFill/>
            <a:ln>
              <a:noFill/>
            </a:ln>
          </p:spPr>
          <p:txBody>
            <a:bodyPr anchorCtr="0" anchor="t" bIns="0" lIns="0" spcFirstLastPara="1" rIns="0" wrap="square" tIns="0">
              <a:spAutoFit/>
            </a:bodyPr>
            <a:lstStyle/>
            <a:p>
              <a:pPr indent="0" lvl="0" marL="0" marR="0" rtl="0" algn="ctr">
                <a:lnSpc>
                  <a:spcPct val="126000"/>
                </a:lnSpc>
                <a:spcBef>
                  <a:spcPts val="0"/>
                </a:spcBef>
                <a:spcAft>
                  <a:spcPts val="0"/>
                </a:spcAft>
                <a:buNone/>
              </a:pPr>
              <a:r>
                <a:rPr b="1" i="0" lang="en-US" sz="6600" u="none" cap="none" strike="noStrike">
                  <a:solidFill>
                    <a:srgbClr val="E8EEF1"/>
                  </a:solidFill>
                  <a:latin typeface="Montserrat"/>
                  <a:ea typeface="Montserrat"/>
                  <a:cs typeface="Montserrat"/>
                  <a:sym typeface="Montserrat"/>
                </a:rPr>
                <a:t>20%</a:t>
              </a:r>
              <a:endParaRPr/>
            </a:p>
          </p:txBody>
        </p:sp>
        <p:sp>
          <p:nvSpPr>
            <p:cNvPr id="239" name="Google Shape;239;p25"/>
            <p:cNvSpPr txBox="1"/>
            <p:nvPr/>
          </p:nvSpPr>
          <p:spPr>
            <a:xfrm>
              <a:off x="56157" y="1625882"/>
              <a:ext cx="8628600" cy="656700"/>
            </a:xfrm>
            <a:prstGeom prst="rect">
              <a:avLst/>
            </a:prstGeom>
            <a:noFill/>
            <a:ln>
              <a:noFill/>
            </a:ln>
          </p:spPr>
          <p:txBody>
            <a:bodyPr anchorCtr="0" anchor="t" bIns="0" lIns="0" spcFirstLastPara="1" rIns="0" wrap="square" tIns="0">
              <a:spAutoFit/>
            </a:bodyPr>
            <a:lstStyle/>
            <a:p>
              <a:pPr indent="0" lvl="0" marL="0" marR="0" rtl="0" algn="ctr">
                <a:lnSpc>
                  <a:spcPct val="153000"/>
                </a:lnSpc>
                <a:spcBef>
                  <a:spcPts val="0"/>
                </a:spcBef>
                <a:spcAft>
                  <a:spcPts val="0"/>
                </a:spcAft>
                <a:buNone/>
              </a:pPr>
              <a:r>
                <a:rPr lang="en-US" sz="3200">
                  <a:solidFill>
                    <a:srgbClr val="E8EEF1"/>
                  </a:solidFill>
                  <a:latin typeface="Montserrat"/>
                  <a:ea typeface="Montserrat"/>
                  <a:cs typeface="Montserrat"/>
                  <a:sym typeface="Montserrat"/>
                </a:rPr>
                <a:t>Test Set</a:t>
              </a:r>
              <a:endParaRPr/>
            </a:p>
          </p:txBody>
        </p:sp>
      </p:grpSp>
      <p:pic>
        <p:nvPicPr>
          <p:cNvPr id="240" name="Google Shape;240;p25"/>
          <p:cNvPicPr preferRelativeResize="0"/>
          <p:nvPr/>
        </p:nvPicPr>
        <p:blipFill rotWithShape="1">
          <a:blip r:embed="rId3">
            <a:alphaModFix/>
          </a:blip>
          <a:srcRect b="0" l="34850" r="50566" t="32427"/>
          <a:stretch/>
        </p:blipFill>
        <p:spPr>
          <a:xfrm>
            <a:off x="8314951" y="-136769"/>
            <a:ext cx="1658100" cy="10938116"/>
          </a:xfrm>
          <a:prstGeom prst="rect">
            <a:avLst/>
          </a:prstGeom>
          <a:noFill/>
          <a:ln>
            <a:noFill/>
          </a:ln>
        </p:spPr>
      </p:pic>
      <p:sp>
        <p:nvSpPr>
          <p:cNvPr id="241" name="Google Shape;241;p25"/>
          <p:cNvSpPr/>
          <p:nvPr/>
        </p:nvSpPr>
        <p:spPr>
          <a:xfrm>
            <a:off x="-675946" y="8915614"/>
            <a:ext cx="2885229" cy="684974"/>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1E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5"/>
          <p:cNvSpPr/>
          <p:nvPr/>
        </p:nvSpPr>
        <p:spPr>
          <a:xfrm rot="10800000">
            <a:off x="16204031" y="686412"/>
            <a:ext cx="2885229" cy="684975"/>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5"/>
          <p:cNvSpPr txBox="1"/>
          <p:nvPr/>
        </p:nvSpPr>
        <p:spPr>
          <a:xfrm>
            <a:off x="0" y="686400"/>
            <a:ext cx="10787100" cy="1031400"/>
          </a:xfrm>
          <a:prstGeom prst="rect">
            <a:avLst/>
          </a:prstGeom>
          <a:noFill/>
          <a:ln>
            <a:noFill/>
          </a:ln>
        </p:spPr>
        <p:txBody>
          <a:bodyPr anchorCtr="0" anchor="t" bIns="91425" lIns="91425" spcFirstLastPara="1" rIns="91425" wrap="square" tIns="91425">
            <a:spAutoFit/>
          </a:bodyPr>
          <a:lstStyle/>
          <a:p>
            <a:pPr indent="0" lvl="0" marL="0" rtl="0" algn="l">
              <a:lnSpc>
                <a:spcPct val="131000"/>
              </a:lnSpc>
              <a:spcBef>
                <a:spcPts val="0"/>
              </a:spcBef>
              <a:spcAft>
                <a:spcPts val="0"/>
              </a:spcAft>
              <a:buNone/>
            </a:pPr>
            <a:r>
              <a:rPr b="1" lang="en-US" sz="5500">
                <a:solidFill>
                  <a:srgbClr val="E8EEF1"/>
                </a:solidFill>
                <a:latin typeface="Montserrat"/>
                <a:ea typeface="Montserrat"/>
                <a:cs typeface="Montserrat"/>
                <a:sym typeface="Montserrat"/>
              </a:rPr>
              <a:t>The way we split the data…</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247" name="Shape 247"/>
        <p:cNvGrpSpPr/>
        <p:nvPr/>
      </p:nvGrpSpPr>
      <p:grpSpPr>
        <a:xfrm>
          <a:off x="0" y="0"/>
          <a:ext cx="0" cy="0"/>
          <a:chOff x="0" y="0"/>
          <a:chExt cx="0" cy="0"/>
        </a:xfrm>
      </p:grpSpPr>
      <p:sp>
        <p:nvSpPr>
          <p:cNvPr id="248" name="Google Shape;248;p26"/>
          <p:cNvSpPr txBox="1"/>
          <p:nvPr/>
        </p:nvSpPr>
        <p:spPr>
          <a:xfrm>
            <a:off x="858996" y="302735"/>
            <a:ext cx="9189300" cy="1739400"/>
          </a:xfrm>
          <a:prstGeom prst="rect">
            <a:avLst/>
          </a:prstGeom>
          <a:noFill/>
          <a:ln>
            <a:noFill/>
          </a:ln>
        </p:spPr>
        <p:txBody>
          <a:bodyPr anchorCtr="0" anchor="t" bIns="0" lIns="0" spcFirstLastPara="1" rIns="0" wrap="square" tIns="0">
            <a:spAutoFit/>
          </a:bodyPr>
          <a:lstStyle/>
          <a:p>
            <a:pPr indent="0" lvl="0" marL="0" marR="0" rtl="0" algn="l">
              <a:lnSpc>
                <a:spcPct val="126000"/>
              </a:lnSpc>
              <a:spcBef>
                <a:spcPts val="0"/>
              </a:spcBef>
              <a:spcAft>
                <a:spcPts val="0"/>
              </a:spcAft>
              <a:buNone/>
            </a:pPr>
            <a:r>
              <a:rPr b="1" lang="en-US" sz="5000">
                <a:solidFill>
                  <a:srgbClr val="E8EEF1"/>
                </a:solidFill>
                <a:latin typeface="Montserrat"/>
                <a:ea typeface="Montserrat"/>
                <a:cs typeface="Montserrat"/>
                <a:sym typeface="Montserrat"/>
              </a:rPr>
              <a:t>Linear</a:t>
            </a:r>
            <a:r>
              <a:rPr b="1" lang="en-US" sz="5000">
                <a:solidFill>
                  <a:srgbClr val="E8EEF1"/>
                </a:solidFill>
                <a:latin typeface="Montserrat"/>
                <a:ea typeface="Montserrat"/>
                <a:cs typeface="Montserrat"/>
                <a:sym typeface="Montserrat"/>
              </a:rPr>
              <a:t> Regression Model - Initial Fit</a:t>
            </a:r>
            <a:endParaRPr sz="5000"/>
          </a:p>
        </p:txBody>
      </p:sp>
      <p:sp>
        <p:nvSpPr>
          <p:cNvPr id="249" name="Google Shape;249;p26"/>
          <p:cNvSpPr/>
          <p:nvPr/>
        </p:nvSpPr>
        <p:spPr>
          <a:xfrm>
            <a:off x="-675946" y="8915614"/>
            <a:ext cx="2885229" cy="684974"/>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0" name="Google Shape;250;p26"/>
          <p:cNvCxnSpPr/>
          <p:nvPr/>
        </p:nvCxnSpPr>
        <p:spPr>
          <a:xfrm rot="10800000">
            <a:off x="8880525" y="8998325"/>
            <a:ext cx="302700" cy="0"/>
          </a:xfrm>
          <a:prstGeom prst="straightConnector1">
            <a:avLst/>
          </a:prstGeom>
          <a:noFill/>
          <a:ln cap="flat" cmpd="sng" w="9525">
            <a:solidFill>
              <a:schemeClr val="dk2"/>
            </a:solidFill>
            <a:prstDash val="solid"/>
            <a:round/>
            <a:headEnd len="med" w="med" type="none"/>
            <a:tailEnd len="med" w="med" type="triangle"/>
          </a:ln>
        </p:spPr>
      </p:cxnSp>
      <p:cxnSp>
        <p:nvCxnSpPr>
          <p:cNvPr id="251" name="Google Shape;251;p26"/>
          <p:cNvCxnSpPr/>
          <p:nvPr/>
        </p:nvCxnSpPr>
        <p:spPr>
          <a:xfrm rot="10800000">
            <a:off x="6661950" y="9116000"/>
            <a:ext cx="1243800" cy="16800"/>
          </a:xfrm>
          <a:prstGeom prst="straightConnector1">
            <a:avLst/>
          </a:prstGeom>
          <a:noFill/>
          <a:ln cap="flat" cmpd="sng" w="9525">
            <a:solidFill>
              <a:schemeClr val="dk2"/>
            </a:solidFill>
            <a:prstDash val="solid"/>
            <a:round/>
            <a:headEnd len="med" w="med" type="none"/>
            <a:tailEnd len="med" w="med" type="triangle"/>
          </a:ln>
        </p:spPr>
      </p:cxnSp>
      <p:sp>
        <p:nvSpPr>
          <p:cNvPr id="252" name="Google Shape;252;p26"/>
          <p:cNvSpPr txBox="1"/>
          <p:nvPr/>
        </p:nvSpPr>
        <p:spPr>
          <a:xfrm>
            <a:off x="879650" y="2280400"/>
            <a:ext cx="8606100" cy="6717900"/>
          </a:xfrm>
          <a:prstGeom prst="rect">
            <a:avLst/>
          </a:prstGeom>
          <a:noFill/>
          <a:ln>
            <a:noFill/>
          </a:ln>
        </p:spPr>
        <p:txBody>
          <a:bodyPr anchorCtr="0" anchor="t" bIns="91425" lIns="91425" spcFirstLastPara="1" rIns="91425" wrap="square" tIns="91425">
            <a:noAutofit/>
          </a:bodyPr>
          <a:lstStyle/>
          <a:p>
            <a:pPr indent="-419100" lvl="0" marL="457200" rtl="0" algn="l">
              <a:spcBef>
                <a:spcPts val="0"/>
              </a:spcBef>
              <a:spcAft>
                <a:spcPts val="0"/>
              </a:spcAft>
              <a:buClr>
                <a:schemeClr val="lt1"/>
              </a:buClr>
              <a:buSzPts val="3000"/>
              <a:buFont typeface="Calibri"/>
              <a:buChar char="●"/>
            </a:pPr>
            <a:r>
              <a:rPr lang="en-US" sz="3000">
                <a:solidFill>
                  <a:schemeClr val="lt1"/>
                </a:solidFill>
                <a:latin typeface="Calibri"/>
                <a:ea typeface="Calibri"/>
                <a:cs typeface="Calibri"/>
                <a:sym typeface="Calibri"/>
              </a:rPr>
              <a:t>First applied Multiple Linear Regression to the dataset through OLS</a:t>
            </a:r>
            <a:endParaRPr sz="3000">
              <a:solidFill>
                <a:schemeClr val="lt1"/>
              </a:solidFill>
              <a:latin typeface="Calibri"/>
              <a:ea typeface="Calibri"/>
              <a:cs typeface="Calibri"/>
              <a:sym typeface="Calibri"/>
            </a:endParaRPr>
          </a:p>
          <a:p>
            <a:pPr indent="-419100" lvl="0" marL="457200" rtl="0" algn="l">
              <a:spcBef>
                <a:spcPts val="0"/>
              </a:spcBef>
              <a:spcAft>
                <a:spcPts val="0"/>
              </a:spcAft>
              <a:buClr>
                <a:schemeClr val="lt1"/>
              </a:buClr>
              <a:buSzPts val="3000"/>
              <a:buFont typeface="Calibri"/>
              <a:buChar char="●"/>
            </a:pPr>
            <a:r>
              <a:rPr lang="en-US" sz="3000">
                <a:solidFill>
                  <a:schemeClr val="lt1"/>
                </a:solidFill>
                <a:latin typeface="Calibri"/>
                <a:ea typeface="Calibri"/>
                <a:cs typeface="Calibri"/>
                <a:sym typeface="Calibri"/>
              </a:rPr>
              <a:t>This resulted in a low overall R-squared score of 17.6% despite all the feature variables appearing to be statistically </a:t>
            </a:r>
            <a:r>
              <a:rPr lang="en-US" sz="3000">
                <a:solidFill>
                  <a:schemeClr val="lt1"/>
                </a:solidFill>
                <a:latin typeface="Calibri"/>
                <a:ea typeface="Calibri"/>
                <a:cs typeface="Calibri"/>
                <a:sym typeface="Calibri"/>
              </a:rPr>
              <a:t>significant</a:t>
            </a:r>
            <a:r>
              <a:rPr lang="en-US" sz="3000">
                <a:solidFill>
                  <a:schemeClr val="lt1"/>
                </a:solidFill>
                <a:latin typeface="Calibri"/>
                <a:ea typeface="Calibri"/>
                <a:cs typeface="Calibri"/>
                <a:sym typeface="Calibri"/>
              </a:rPr>
              <a:t> (zero p-scores) </a:t>
            </a:r>
            <a:endParaRPr sz="3000">
              <a:solidFill>
                <a:schemeClr val="lt1"/>
              </a:solidFill>
              <a:latin typeface="Calibri"/>
              <a:ea typeface="Calibri"/>
              <a:cs typeface="Calibri"/>
              <a:sym typeface="Calibri"/>
            </a:endParaRPr>
          </a:p>
          <a:p>
            <a:pPr indent="-419100" lvl="0" marL="457200" rtl="0" algn="l">
              <a:spcBef>
                <a:spcPts val="0"/>
              </a:spcBef>
              <a:spcAft>
                <a:spcPts val="0"/>
              </a:spcAft>
              <a:buClr>
                <a:schemeClr val="lt1"/>
              </a:buClr>
              <a:buSzPts val="3000"/>
              <a:buFont typeface="Calibri"/>
              <a:buChar char="●"/>
            </a:pPr>
            <a:r>
              <a:rPr lang="en-US" sz="3000">
                <a:solidFill>
                  <a:schemeClr val="lt1"/>
                </a:solidFill>
                <a:latin typeface="Calibri"/>
                <a:ea typeface="Calibri"/>
                <a:cs typeface="Calibri"/>
                <a:sym typeface="Calibri"/>
              </a:rPr>
              <a:t>Strongly indicates that we are missing something important - that average flow changes every four hours but the features do not</a:t>
            </a:r>
            <a:endParaRPr sz="3000">
              <a:solidFill>
                <a:schemeClr val="lt1"/>
              </a:solidFill>
              <a:latin typeface="Calibri"/>
              <a:ea typeface="Calibri"/>
              <a:cs typeface="Calibri"/>
              <a:sym typeface="Calibri"/>
            </a:endParaRPr>
          </a:p>
          <a:p>
            <a:pPr indent="-419100" lvl="1" marL="914400" rtl="0" algn="l">
              <a:spcBef>
                <a:spcPts val="0"/>
              </a:spcBef>
              <a:spcAft>
                <a:spcPts val="0"/>
              </a:spcAft>
              <a:buClr>
                <a:schemeClr val="lt1"/>
              </a:buClr>
              <a:buSzPts val="3000"/>
              <a:buFont typeface="Calibri"/>
              <a:buChar char="○"/>
            </a:pPr>
            <a:r>
              <a:rPr lang="en-US" sz="3000">
                <a:solidFill>
                  <a:schemeClr val="lt1"/>
                </a:solidFill>
                <a:latin typeface="Calibri"/>
                <a:ea typeface="Calibri"/>
                <a:cs typeface="Calibri"/>
                <a:sym typeface="Calibri"/>
              </a:rPr>
              <a:t>There are only six average of average flow per year </a:t>
            </a:r>
            <a:endParaRPr sz="3000">
              <a:solidFill>
                <a:schemeClr val="lt1"/>
              </a:solidFill>
              <a:latin typeface="Calibri"/>
              <a:ea typeface="Calibri"/>
              <a:cs typeface="Calibri"/>
              <a:sym typeface="Calibri"/>
            </a:endParaRPr>
          </a:p>
          <a:p>
            <a:pPr indent="0" lvl="0" marL="914400" rtl="0" algn="l">
              <a:spcBef>
                <a:spcPts val="0"/>
              </a:spcBef>
              <a:spcAft>
                <a:spcPts val="0"/>
              </a:spcAft>
              <a:buNone/>
            </a:pPr>
            <a:r>
              <a:t/>
            </a:r>
            <a:endParaRPr sz="3000">
              <a:solidFill>
                <a:schemeClr val="lt1"/>
              </a:solidFill>
              <a:latin typeface="Calibri"/>
              <a:ea typeface="Calibri"/>
              <a:cs typeface="Calibri"/>
              <a:sym typeface="Calibri"/>
            </a:endParaRPr>
          </a:p>
        </p:txBody>
      </p:sp>
      <p:pic>
        <p:nvPicPr>
          <p:cNvPr id="253" name="Google Shape;253;p26"/>
          <p:cNvPicPr preferRelativeResize="0"/>
          <p:nvPr/>
        </p:nvPicPr>
        <p:blipFill>
          <a:blip r:embed="rId3">
            <a:alphaModFix/>
          </a:blip>
          <a:stretch>
            <a:fillRect/>
          </a:stretch>
        </p:blipFill>
        <p:spPr>
          <a:xfrm>
            <a:off x="11203225" y="302725"/>
            <a:ext cx="7175475" cy="3939625"/>
          </a:xfrm>
          <a:prstGeom prst="rect">
            <a:avLst/>
          </a:prstGeom>
          <a:noFill/>
          <a:ln>
            <a:noFill/>
          </a:ln>
        </p:spPr>
      </p:pic>
      <p:pic>
        <p:nvPicPr>
          <p:cNvPr id="254" name="Google Shape;254;p26"/>
          <p:cNvPicPr preferRelativeResize="0"/>
          <p:nvPr/>
        </p:nvPicPr>
        <p:blipFill>
          <a:blip r:embed="rId4">
            <a:alphaModFix/>
          </a:blip>
          <a:stretch>
            <a:fillRect/>
          </a:stretch>
        </p:blipFill>
        <p:spPr>
          <a:xfrm>
            <a:off x="2073963" y="1537675"/>
            <a:ext cx="15410675" cy="82033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258" name="Shape 258"/>
        <p:cNvGrpSpPr/>
        <p:nvPr/>
      </p:nvGrpSpPr>
      <p:grpSpPr>
        <a:xfrm>
          <a:off x="0" y="0"/>
          <a:ext cx="0" cy="0"/>
          <a:chOff x="0" y="0"/>
          <a:chExt cx="0" cy="0"/>
        </a:xfrm>
      </p:grpSpPr>
      <p:sp>
        <p:nvSpPr>
          <p:cNvPr id="259" name="Google Shape;259;p27"/>
          <p:cNvSpPr txBox="1"/>
          <p:nvPr/>
        </p:nvSpPr>
        <p:spPr>
          <a:xfrm>
            <a:off x="388371" y="276285"/>
            <a:ext cx="9189300" cy="1739400"/>
          </a:xfrm>
          <a:prstGeom prst="rect">
            <a:avLst/>
          </a:prstGeom>
          <a:noFill/>
          <a:ln>
            <a:noFill/>
          </a:ln>
        </p:spPr>
        <p:txBody>
          <a:bodyPr anchorCtr="0" anchor="t" bIns="0" lIns="0" spcFirstLastPara="1" rIns="0" wrap="square" tIns="0">
            <a:spAutoFit/>
          </a:bodyPr>
          <a:lstStyle/>
          <a:p>
            <a:pPr indent="0" lvl="0" marL="0" marR="0" rtl="0" algn="l">
              <a:lnSpc>
                <a:spcPct val="126000"/>
              </a:lnSpc>
              <a:spcBef>
                <a:spcPts val="0"/>
              </a:spcBef>
              <a:spcAft>
                <a:spcPts val="0"/>
              </a:spcAft>
              <a:buNone/>
            </a:pPr>
            <a:r>
              <a:rPr b="1" lang="en-US" sz="5000">
                <a:solidFill>
                  <a:srgbClr val="E8EEF1"/>
                </a:solidFill>
                <a:latin typeface="Montserrat"/>
                <a:ea typeface="Montserrat"/>
                <a:cs typeface="Montserrat"/>
                <a:sym typeface="Montserrat"/>
              </a:rPr>
              <a:t>Linear Regression Model - Improvement</a:t>
            </a:r>
            <a:endParaRPr sz="5000"/>
          </a:p>
        </p:txBody>
      </p:sp>
      <p:sp>
        <p:nvSpPr>
          <p:cNvPr id="260" name="Google Shape;260;p27"/>
          <p:cNvSpPr/>
          <p:nvPr/>
        </p:nvSpPr>
        <p:spPr>
          <a:xfrm>
            <a:off x="-675946" y="8915614"/>
            <a:ext cx="2885229" cy="684974"/>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1" name="Google Shape;261;p27"/>
          <p:cNvCxnSpPr/>
          <p:nvPr/>
        </p:nvCxnSpPr>
        <p:spPr>
          <a:xfrm rot="10800000">
            <a:off x="8880525" y="8998325"/>
            <a:ext cx="302700" cy="0"/>
          </a:xfrm>
          <a:prstGeom prst="straightConnector1">
            <a:avLst/>
          </a:prstGeom>
          <a:noFill/>
          <a:ln cap="flat" cmpd="sng" w="9525">
            <a:solidFill>
              <a:schemeClr val="dk2"/>
            </a:solidFill>
            <a:prstDash val="solid"/>
            <a:round/>
            <a:headEnd len="med" w="med" type="none"/>
            <a:tailEnd len="med" w="med" type="triangle"/>
          </a:ln>
        </p:spPr>
      </p:cxnSp>
      <p:cxnSp>
        <p:nvCxnSpPr>
          <p:cNvPr id="262" name="Google Shape;262;p27"/>
          <p:cNvCxnSpPr/>
          <p:nvPr/>
        </p:nvCxnSpPr>
        <p:spPr>
          <a:xfrm rot="10800000">
            <a:off x="6661950" y="9116000"/>
            <a:ext cx="1243800" cy="16800"/>
          </a:xfrm>
          <a:prstGeom prst="straightConnector1">
            <a:avLst/>
          </a:prstGeom>
          <a:noFill/>
          <a:ln cap="flat" cmpd="sng" w="9525">
            <a:solidFill>
              <a:schemeClr val="dk2"/>
            </a:solidFill>
            <a:prstDash val="solid"/>
            <a:round/>
            <a:headEnd len="med" w="med" type="none"/>
            <a:tailEnd len="med" w="med" type="triangle"/>
          </a:ln>
        </p:spPr>
      </p:cxnSp>
      <p:sp>
        <p:nvSpPr>
          <p:cNvPr id="263" name="Google Shape;263;p27"/>
          <p:cNvSpPr txBox="1"/>
          <p:nvPr/>
        </p:nvSpPr>
        <p:spPr>
          <a:xfrm>
            <a:off x="240900" y="2280400"/>
            <a:ext cx="8942400" cy="6370500"/>
          </a:xfrm>
          <a:prstGeom prst="rect">
            <a:avLst/>
          </a:prstGeom>
          <a:noFill/>
          <a:ln>
            <a:noFill/>
          </a:ln>
        </p:spPr>
        <p:txBody>
          <a:bodyPr anchorCtr="0" anchor="t" bIns="91425" lIns="91425" spcFirstLastPara="1" rIns="91425" wrap="square" tIns="91425">
            <a:noAutofit/>
          </a:bodyPr>
          <a:lstStyle/>
          <a:p>
            <a:pPr indent="-387350" lvl="0" marL="457200" rtl="0" algn="l">
              <a:lnSpc>
                <a:spcPct val="100000"/>
              </a:lnSpc>
              <a:spcBef>
                <a:spcPts val="0"/>
              </a:spcBef>
              <a:spcAft>
                <a:spcPts val="0"/>
              </a:spcAft>
              <a:buClr>
                <a:schemeClr val="lt1"/>
              </a:buClr>
              <a:buSzPts val="2500"/>
              <a:buFont typeface="Calibri"/>
              <a:buChar char="●"/>
            </a:pPr>
            <a:r>
              <a:rPr lang="en-US" sz="2500">
                <a:solidFill>
                  <a:schemeClr val="lt1"/>
                </a:solidFill>
                <a:latin typeface="Calibri"/>
                <a:ea typeface="Calibri"/>
                <a:cs typeface="Calibri"/>
                <a:sym typeface="Calibri"/>
              </a:rPr>
              <a:t>We reanalyzed by splitting the dataset into </a:t>
            </a:r>
            <a:r>
              <a:rPr lang="en-US" sz="2500">
                <a:solidFill>
                  <a:schemeClr val="lt1"/>
                </a:solidFill>
                <a:latin typeface="Calibri"/>
                <a:ea typeface="Calibri"/>
                <a:cs typeface="Calibri"/>
                <a:sym typeface="Calibri"/>
              </a:rPr>
              <a:t>separate</a:t>
            </a:r>
            <a:r>
              <a:rPr lang="en-US" sz="2500">
                <a:solidFill>
                  <a:schemeClr val="lt1"/>
                </a:solidFill>
                <a:latin typeface="Calibri"/>
                <a:ea typeface="Calibri"/>
                <a:cs typeface="Calibri"/>
                <a:sym typeface="Calibri"/>
              </a:rPr>
              <a:t> lines and stations</a:t>
            </a:r>
            <a:endParaRPr sz="2500">
              <a:solidFill>
                <a:schemeClr val="lt1"/>
              </a:solidFill>
              <a:latin typeface="Calibri"/>
              <a:ea typeface="Calibri"/>
              <a:cs typeface="Calibri"/>
              <a:sym typeface="Calibri"/>
            </a:endParaRPr>
          </a:p>
          <a:p>
            <a:pPr indent="-387350" lvl="0" marL="457200" rtl="0" algn="l">
              <a:lnSpc>
                <a:spcPct val="100000"/>
              </a:lnSpc>
              <a:spcBef>
                <a:spcPts val="0"/>
              </a:spcBef>
              <a:spcAft>
                <a:spcPts val="0"/>
              </a:spcAft>
              <a:buClr>
                <a:schemeClr val="lt1"/>
              </a:buClr>
              <a:buSzPts val="2500"/>
              <a:buFont typeface="Calibri"/>
              <a:buChar char="●"/>
            </a:pPr>
            <a:r>
              <a:rPr lang="en-US" sz="2500">
                <a:solidFill>
                  <a:schemeClr val="lt1"/>
                </a:solidFill>
                <a:latin typeface="Calibri"/>
                <a:ea typeface="Calibri"/>
                <a:cs typeface="Calibri"/>
                <a:sym typeface="Calibri"/>
              </a:rPr>
              <a:t>We made the mean value average flow across four years for each station the new dependent variable, which should be identical to the mean of the six values of average flow per day</a:t>
            </a:r>
            <a:endParaRPr sz="2500">
              <a:solidFill>
                <a:schemeClr val="lt1"/>
              </a:solidFill>
              <a:latin typeface="Calibri"/>
              <a:ea typeface="Calibri"/>
              <a:cs typeface="Calibri"/>
              <a:sym typeface="Calibri"/>
            </a:endParaRPr>
          </a:p>
          <a:p>
            <a:pPr indent="-387350" lvl="0" marL="457200" rtl="0" algn="l">
              <a:lnSpc>
                <a:spcPct val="100000"/>
              </a:lnSpc>
              <a:spcBef>
                <a:spcPts val="0"/>
              </a:spcBef>
              <a:spcAft>
                <a:spcPts val="0"/>
              </a:spcAft>
              <a:buClr>
                <a:schemeClr val="lt1"/>
              </a:buClr>
              <a:buSzPts val="2500"/>
              <a:buFont typeface="Calibri"/>
              <a:buChar char="●"/>
            </a:pPr>
            <a:r>
              <a:rPr lang="en-US" sz="2500">
                <a:solidFill>
                  <a:schemeClr val="lt1"/>
                </a:solidFill>
                <a:latin typeface="Calibri"/>
                <a:ea typeface="Calibri"/>
                <a:cs typeface="Calibri"/>
                <a:sym typeface="Calibri"/>
              </a:rPr>
              <a:t>We test if the mean average flow (of 6 values) of each station can predicted by the station specific independent variables</a:t>
            </a:r>
            <a:endParaRPr sz="2500">
              <a:solidFill>
                <a:schemeClr val="lt1"/>
              </a:solidFill>
              <a:latin typeface="Calibri"/>
              <a:ea typeface="Calibri"/>
              <a:cs typeface="Calibri"/>
              <a:sym typeface="Calibri"/>
            </a:endParaRPr>
          </a:p>
          <a:p>
            <a:pPr indent="-387350" lvl="1" marL="914400" rtl="0" algn="l">
              <a:lnSpc>
                <a:spcPct val="100000"/>
              </a:lnSpc>
              <a:spcBef>
                <a:spcPts val="0"/>
              </a:spcBef>
              <a:spcAft>
                <a:spcPts val="0"/>
              </a:spcAft>
              <a:buClr>
                <a:schemeClr val="lt1"/>
              </a:buClr>
              <a:buSzPts val="2500"/>
              <a:buFont typeface="Calibri"/>
              <a:buChar char="○"/>
            </a:pPr>
            <a:r>
              <a:rPr lang="en-US" sz="2500">
                <a:solidFill>
                  <a:schemeClr val="lt1"/>
                </a:solidFill>
                <a:latin typeface="Calibri"/>
                <a:ea typeface="Calibri"/>
                <a:cs typeface="Calibri"/>
                <a:sym typeface="Calibri"/>
              </a:rPr>
              <a:t>We look at the data of all 500 stations, use 80% as training data. And we found that the model was improved as the r-squared score of test set was 35%. </a:t>
            </a:r>
            <a:endParaRPr sz="2500">
              <a:solidFill>
                <a:schemeClr val="lt1"/>
              </a:solidFill>
              <a:latin typeface="Calibri"/>
              <a:ea typeface="Calibri"/>
              <a:cs typeface="Calibri"/>
              <a:sym typeface="Calibri"/>
            </a:endParaRPr>
          </a:p>
          <a:p>
            <a:pPr indent="0" lvl="0" marL="457200" rtl="0" algn="l">
              <a:lnSpc>
                <a:spcPct val="100000"/>
              </a:lnSpc>
              <a:spcBef>
                <a:spcPts val="0"/>
              </a:spcBef>
              <a:spcAft>
                <a:spcPts val="0"/>
              </a:spcAft>
              <a:buNone/>
            </a:pPr>
            <a:r>
              <a:t/>
            </a:r>
            <a:endParaRPr sz="2100">
              <a:solidFill>
                <a:schemeClr val="lt1"/>
              </a:solidFill>
              <a:latin typeface="Calibri"/>
              <a:ea typeface="Calibri"/>
              <a:cs typeface="Calibri"/>
              <a:sym typeface="Calibri"/>
            </a:endParaRPr>
          </a:p>
        </p:txBody>
      </p:sp>
      <p:pic>
        <p:nvPicPr>
          <p:cNvPr id="264" name="Google Shape;264;p27"/>
          <p:cNvPicPr preferRelativeResize="0"/>
          <p:nvPr/>
        </p:nvPicPr>
        <p:blipFill>
          <a:blip r:embed="rId3">
            <a:alphaModFix/>
          </a:blip>
          <a:stretch>
            <a:fillRect/>
          </a:stretch>
        </p:blipFill>
        <p:spPr>
          <a:xfrm>
            <a:off x="9653875" y="0"/>
            <a:ext cx="8634101" cy="4465550"/>
          </a:xfrm>
          <a:prstGeom prst="rect">
            <a:avLst/>
          </a:prstGeom>
          <a:noFill/>
          <a:ln>
            <a:noFill/>
          </a:ln>
        </p:spPr>
      </p:pic>
      <p:pic>
        <p:nvPicPr>
          <p:cNvPr id="265" name="Google Shape;265;p27"/>
          <p:cNvPicPr preferRelativeResize="0"/>
          <p:nvPr/>
        </p:nvPicPr>
        <p:blipFill>
          <a:blip r:embed="rId4">
            <a:alphaModFix/>
          </a:blip>
          <a:stretch>
            <a:fillRect/>
          </a:stretch>
        </p:blipFill>
        <p:spPr>
          <a:xfrm>
            <a:off x="9653875" y="5025345"/>
            <a:ext cx="8634101" cy="424868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269" name="Shape 269"/>
        <p:cNvGrpSpPr/>
        <p:nvPr/>
      </p:nvGrpSpPr>
      <p:grpSpPr>
        <a:xfrm>
          <a:off x="0" y="0"/>
          <a:ext cx="0" cy="0"/>
          <a:chOff x="0" y="0"/>
          <a:chExt cx="0" cy="0"/>
        </a:xfrm>
      </p:grpSpPr>
      <p:sp>
        <p:nvSpPr>
          <p:cNvPr id="270" name="Google Shape;270;p28"/>
          <p:cNvSpPr txBox="1"/>
          <p:nvPr/>
        </p:nvSpPr>
        <p:spPr>
          <a:xfrm>
            <a:off x="2109267" y="993528"/>
            <a:ext cx="12338700" cy="846600"/>
          </a:xfrm>
          <a:prstGeom prst="rect">
            <a:avLst/>
          </a:prstGeom>
          <a:noFill/>
          <a:ln>
            <a:noFill/>
          </a:ln>
        </p:spPr>
        <p:txBody>
          <a:bodyPr anchorCtr="0" anchor="t" bIns="0" lIns="0" spcFirstLastPara="1" rIns="0" wrap="square" tIns="0">
            <a:spAutoFit/>
          </a:bodyPr>
          <a:lstStyle/>
          <a:p>
            <a:pPr indent="0" lvl="0" marL="0" marR="0" rtl="0" algn="l">
              <a:lnSpc>
                <a:spcPct val="131000"/>
              </a:lnSpc>
              <a:spcBef>
                <a:spcPts val="0"/>
              </a:spcBef>
              <a:spcAft>
                <a:spcPts val="0"/>
              </a:spcAft>
              <a:buNone/>
            </a:pPr>
            <a:r>
              <a:rPr b="1" lang="en-US" sz="5500">
                <a:solidFill>
                  <a:srgbClr val="E8EEF1"/>
                </a:solidFill>
                <a:latin typeface="Montserrat"/>
                <a:ea typeface="Montserrat"/>
                <a:cs typeface="Montserrat"/>
                <a:sym typeface="Montserrat"/>
              </a:rPr>
              <a:t>Random Forest Model</a:t>
            </a:r>
            <a:endParaRPr/>
          </a:p>
        </p:txBody>
      </p:sp>
      <p:sp>
        <p:nvSpPr>
          <p:cNvPr id="271" name="Google Shape;271;p28"/>
          <p:cNvSpPr txBox="1"/>
          <p:nvPr/>
        </p:nvSpPr>
        <p:spPr>
          <a:xfrm>
            <a:off x="2109267" y="5810456"/>
            <a:ext cx="4685625" cy="492525"/>
          </a:xfrm>
          <a:prstGeom prst="rect">
            <a:avLst/>
          </a:prstGeom>
          <a:noFill/>
          <a:ln>
            <a:noFill/>
          </a:ln>
        </p:spPr>
        <p:txBody>
          <a:bodyPr anchorCtr="0" anchor="t" bIns="0" lIns="0" spcFirstLastPara="1" rIns="0" wrap="square" tIns="0">
            <a:spAutoFit/>
          </a:bodyPr>
          <a:lstStyle/>
          <a:p>
            <a:pPr indent="0" lvl="0" marL="0" marR="0" rtl="0" algn="l">
              <a:lnSpc>
                <a:spcPct val="153000"/>
              </a:lnSpc>
              <a:spcBef>
                <a:spcPts val="0"/>
              </a:spcBef>
              <a:spcAft>
                <a:spcPts val="0"/>
              </a:spcAft>
              <a:buNone/>
            </a:pPr>
            <a:r>
              <a:rPr lang="en-US" sz="3200">
                <a:solidFill>
                  <a:srgbClr val="43B0F1"/>
                </a:solidFill>
                <a:latin typeface="Montserrat"/>
                <a:ea typeface="Montserrat"/>
                <a:cs typeface="Montserrat"/>
                <a:sym typeface="Montserrat"/>
              </a:rPr>
              <a:t>Tree</a:t>
            </a:r>
            <a:endParaRPr/>
          </a:p>
        </p:txBody>
      </p:sp>
      <p:pic>
        <p:nvPicPr>
          <p:cNvPr id="272" name="Google Shape;272;p28"/>
          <p:cNvPicPr preferRelativeResize="0"/>
          <p:nvPr/>
        </p:nvPicPr>
        <p:blipFill rotWithShape="1">
          <a:blip r:embed="rId3">
            <a:alphaModFix/>
          </a:blip>
          <a:srcRect b="15227" l="0" r="0" t="53124"/>
          <a:stretch/>
        </p:blipFill>
        <p:spPr>
          <a:xfrm>
            <a:off x="2109267" y="3184828"/>
            <a:ext cx="4693522" cy="2225372"/>
          </a:xfrm>
          <a:prstGeom prst="rect">
            <a:avLst/>
          </a:prstGeom>
          <a:noFill/>
          <a:ln>
            <a:noFill/>
          </a:ln>
        </p:spPr>
      </p:pic>
      <p:grpSp>
        <p:nvGrpSpPr>
          <p:cNvPr id="273" name="Google Shape;273;p28"/>
          <p:cNvGrpSpPr/>
          <p:nvPr/>
        </p:nvGrpSpPr>
        <p:grpSpPr>
          <a:xfrm>
            <a:off x="2113232" y="5810456"/>
            <a:ext cx="9996263" cy="2808502"/>
            <a:chOff x="-7080850" y="-95250"/>
            <a:chExt cx="13328350" cy="3744669"/>
          </a:xfrm>
        </p:grpSpPr>
        <p:sp>
          <p:nvSpPr>
            <p:cNvPr id="274" name="Google Shape;274;p28"/>
            <p:cNvSpPr txBox="1"/>
            <p:nvPr/>
          </p:nvSpPr>
          <p:spPr>
            <a:xfrm>
              <a:off x="0" y="-95250"/>
              <a:ext cx="6247500" cy="656700"/>
            </a:xfrm>
            <a:prstGeom prst="rect">
              <a:avLst/>
            </a:prstGeom>
            <a:noFill/>
            <a:ln>
              <a:noFill/>
            </a:ln>
          </p:spPr>
          <p:txBody>
            <a:bodyPr anchorCtr="0" anchor="t" bIns="0" lIns="0" spcFirstLastPara="1" rIns="0" wrap="square" tIns="0">
              <a:spAutoFit/>
            </a:bodyPr>
            <a:lstStyle/>
            <a:p>
              <a:pPr indent="0" lvl="0" marL="0" marR="0" rtl="0" algn="l">
                <a:lnSpc>
                  <a:spcPct val="153000"/>
                </a:lnSpc>
                <a:spcBef>
                  <a:spcPts val="0"/>
                </a:spcBef>
                <a:spcAft>
                  <a:spcPts val="0"/>
                </a:spcAft>
                <a:buNone/>
              </a:pPr>
              <a:r>
                <a:rPr lang="en-US" sz="3200">
                  <a:solidFill>
                    <a:srgbClr val="43B0F1"/>
                  </a:solidFill>
                  <a:latin typeface="Montserrat"/>
                  <a:ea typeface="Montserrat"/>
                  <a:cs typeface="Montserrat"/>
                  <a:sym typeface="Montserrat"/>
                </a:rPr>
                <a:t>Max_depth</a:t>
              </a:r>
              <a:endParaRPr/>
            </a:p>
          </p:txBody>
        </p:sp>
        <p:sp>
          <p:nvSpPr>
            <p:cNvPr id="275" name="Google Shape;275;p28"/>
            <p:cNvSpPr txBox="1"/>
            <p:nvPr/>
          </p:nvSpPr>
          <p:spPr>
            <a:xfrm>
              <a:off x="-7080850" y="874719"/>
              <a:ext cx="6247500" cy="27747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600">
                  <a:solidFill>
                    <a:srgbClr val="E8EEF1"/>
                  </a:solidFill>
                  <a:latin typeface="Montserrat Light"/>
                  <a:ea typeface="Montserrat Light"/>
                  <a:cs typeface="Montserrat Light"/>
                  <a:sym typeface="Montserrat Light"/>
                </a:rPr>
                <a:t>The number of trees in a Random Forest is a crucial parameter influencing model performance. </a:t>
              </a:r>
              <a:endParaRPr/>
            </a:p>
          </p:txBody>
        </p:sp>
      </p:grpSp>
      <p:pic>
        <p:nvPicPr>
          <p:cNvPr id="276" name="Google Shape;276;p28"/>
          <p:cNvPicPr preferRelativeResize="0"/>
          <p:nvPr/>
        </p:nvPicPr>
        <p:blipFill rotWithShape="1">
          <a:blip r:embed="rId4">
            <a:alphaModFix/>
          </a:blip>
          <a:srcRect b="14416" l="0" r="0" t="14417"/>
          <a:stretch/>
        </p:blipFill>
        <p:spPr>
          <a:xfrm>
            <a:off x="7423869" y="3184828"/>
            <a:ext cx="4693522" cy="2225372"/>
          </a:xfrm>
          <a:prstGeom prst="rect">
            <a:avLst/>
          </a:prstGeom>
          <a:noFill/>
          <a:ln>
            <a:noFill/>
          </a:ln>
        </p:spPr>
      </p:pic>
      <p:grpSp>
        <p:nvGrpSpPr>
          <p:cNvPr id="277" name="Google Shape;277;p28"/>
          <p:cNvGrpSpPr/>
          <p:nvPr/>
        </p:nvGrpSpPr>
        <p:grpSpPr>
          <a:xfrm>
            <a:off x="12756278" y="5810456"/>
            <a:ext cx="4685625" cy="1801852"/>
            <a:chOff x="0" y="-95250"/>
            <a:chExt cx="6247500" cy="2402469"/>
          </a:xfrm>
        </p:grpSpPr>
        <p:sp>
          <p:nvSpPr>
            <p:cNvPr id="278" name="Google Shape;278;p28"/>
            <p:cNvSpPr txBox="1"/>
            <p:nvPr/>
          </p:nvSpPr>
          <p:spPr>
            <a:xfrm>
              <a:off x="0" y="-95250"/>
              <a:ext cx="6247500" cy="656700"/>
            </a:xfrm>
            <a:prstGeom prst="rect">
              <a:avLst/>
            </a:prstGeom>
            <a:noFill/>
            <a:ln>
              <a:noFill/>
            </a:ln>
          </p:spPr>
          <p:txBody>
            <a:bodyPr anchorCtr="0" anchor="t" bIns="0" lIns="0" spcFirstLastPara="1" rIns="0" wrap="square" tIns="0">
              <a:spAutoFit/>
            </a:bodyPr>
            <a:lstStyle/>
            <a:p>
              <a:pPr indent="0" lvl="0" marL="0" marR="0" rtl="0" algn="l">
                <a:lnSpc>
                  <a:spcPct val="153000"/>
                </a:lnSpc>
                <a:spcBef>
                  <a:spcPts val="0"/>
                </a:spcBef>
                <a:spcAft>
                  <a:spcPts val="0"/>
                </a:spcAft>
                <a:buNone/>
              </a:pPr>
              <a:r>
                <a:rPr lang="en-US" sz="3200">
                  <a:solidFill>
                    <a:srgbClr val="43B0F1"/>
                  </a:solidFill>
                  <a:latin typeface="Montserrat"/>
                  <a:ea typeface="Montserrat"/>
                  <a:cs typeface="Montserrat"/>
                  <a:sym typeface="Montserrat"/>
                </a:rPr>
                <a:t>Normalization</a:t>
              </a:r>
              <a:endParaRPr/>
            </a:p>
          </p:txBody>
        </p:sp>
        <p:sp>
          <p:nvSpPr>
            <p:cNvPr id="279" name="Google Shape;279;p28"/>
            <p:cNvSpPr txBox="1"/>
            <p:nvPr/>
          </p:nvSpPr>
          <p:spPr>
            <a:xfrm>
              <a:off x="0" y="1026519"/>
              <a:ext cx="6247500" cy="12807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600">
                  <a:solidFill>
                    <a:srgbClr val="E8EEF1"/>
                  </a:solidFill>
                  <a:latin typeface="Montserrat Light"/>
                  <a:ea typeface="Montserrat Light"/>
                  <a:cs typeface="Montserrat Light"/>
                  <a:sym typeface="Montserrat Light"/>
                </a:rPr>
                <a:t>In order to bring all features to a similar scale or range.</a:t>
              </a:r>
              <a:endParaRPr/>
            </a:p>
          </p:txBody>
        </p:sp>
      </p:grpSp>
      <p:pic>
        <p:nvPicPr>
          <p:cNvPr id="280" name="Google Shape;280;p28"/>
          <p:cNvPicPr preferRelativeResize="0"/>
          <p:nvPr/>
        </p:nvPicPr>
        <p:blipFill rotWithShape="1">
          <a:blip r:embed="rId5">
            <a:alphaModFix/>
          </a:blip>
          <a:srcRect b="14416" l="0" r="0" t="14417"/>
          <a:stretch/>
        </p:blipFill>
        <p:spPr>
          <a:xfrm>
            <a:off x="12756278" y="3184828"/>
            <a:ext cx="4693522" cy="2225372"/>
          </a:xfrm>
          <a:prstGeom prst="rect">
            <a:avLst/>
          </a:prstGeom>
          <a:noFill/>
          <a:ln>
            <a:noFill/>
          </a:ln>
        </p:spPr>
      </p:pic>
      <p:pic>
        <p:nvPicPr>
          <p:cNvPr id="281" name="Google Shape;281;p28"/>
          <p:cNvPicPr preferRelativeResize="0"/>
          <p:nvPr/>
        </p:nvPicPr>
        <p:blipFill rotWithShape="1">
          <a:blip r:embed="rId6">
            <a:alphaModFix/>
          </a:blip>
          <a:srcRect b="0" l="27813" r="50567" t="32425"/>
          <a:stretch/>
        </p:blipFill>
        <p:spPr>
          <a:xfrm>
            <a:off x="-1082212" y="-325560"/>
            <a:ext cx="2458198" cy="10938119"/>
          </a:xfrm>
          <a:prstGeom prst="rect">
            <a:avLst/>
          </a:prstGeom>
          <a:noFill/>
          <a:ln>
            <a:noFill/>
          </a:ln>
        </p:spPr>
      </p:pic>
      <p:sp>
        <p:nvSpPr>
          <p:cNvPr id="282" name="Google Shape;282;p28"/>
          <p:cNvSpPr/>
          <p:nvPr/>
        </p:nvSpPr>
        <p:spPr>
          <a:xfrm>
            <a:off x="-234113" y="-495300"/>
            <a:ext cx="762000" cy="11277600"/>
          </a:xfrm>
          <a:prstGeom prst="rect">
            <a:avLst/>
          </a:pr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8"/>
          <p:cNvSpPr/>
          <p:nvPr/>
        </p:nvSpPr>
        <p:spPr>
          <a:xfrm rot="10800000">
            <a:off x="16435549" y="1111711"/>
            <a:ext cx="2886906" cy="685373"/>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8"/>
          <p:cNvSpPr txBox="1"/>
          <p:nvPr/>
        </p:nvSpPr>
        <p:spPr>
          <a:xfrm>
            <a:off x="7423875" y="6537850"/>
            <a:ext cx="4918200" cy="20811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600">
                <a:solidFill>
                  <a:srgbClr val="E8EEF1"/>
                </a:solidFill>
                <a:latin typeface="Montserrat Light"/>
                <a:ea typeface="Montserrat Light"/>
                <a:cs typeface="Montserrat Light"/>
                <a:sym typeface="Montserrat Light"/>
              </a:rPr>
              <a:t>It influences the trade-off between overfitting and underfitting, computational efficiency, and interpretability.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288" name="Shape 288"/>
        <p:cNvGrpSpPr/>
        <p:nvPr/>
      </p:nvGrpSpPr>
      <p:grpSpPr>
        <a:xfrm>
          <a:off x="0" y="0"/>
          <a:ext cx="0" cy="0"/>
          <a:chOff x="0" y="0"/>
          <a:chExt cx="0" cy="0"/>
        </a:xfrm>
      </p:grpSpPr>
      <p:sp>
        <p:nvSpPr>
          <p:cNvPr id="289" name="Google Shape;289;p29"/>
          <p:cNvSpPr txBox="1"/>
          <p:nvPr/>
        </p:nvSpPr>
        <p:spPr>
          <a:xfrm>
            <a:off x="2109276" y="993525"/>
            <a:ext cx="13247100" cy="1955700"/>
          </a:xfrm>
          <a:prstGeom prst="rect">
            <a:avLst/>
          </a:prstGeom>
          <a:noFill/>
          <a:ln>
            <a:noFill/>
          </a:ln>
        </p:spPr>
        <p:txBody>
          <a:bodyPr anchorCtr="0" anchor="t" bIns="0" lIns="0" spcFirstLastPara="1" rIns="0" wrap="square" tIns="0">
            <a:spAutoFit/>
          </a:bodyPr>
          <a:lstStyle/>
          <a:p>
            <a:pPr indent="0" lvl="0" marL="0" marR="0" rtl="0" algn="l">
              <a:lnSpc>
                <a:spcPct val="131000"/>
              </a:lnSpc>
              <a:spcBef>
                <a:spcPts val="0"/>
              </a:spcBef>
              <a:spcAft>
                <a:spcPts val="0"/>
              </a:spcAft>
              <a:buNone/>
            </a:pPr>
            <a:r>
              <a:rPr b="1" lang="en-US" sz="5500">
                <a:solidFill>
                  <a:srgbClr val="E8EEF1"/>
                </a:solidFill>
                <a:latin typeface="Montserrat"/>
                <a:ea typeface="Montserrat"/>
                <a:cs typeface="Montserrat"/>
                <a:sym typeface="Montserrat"/>
              </a:rPr>
              <a:t>Random Forest Model</a:t>
            </a:r>
            <a:endParaRPr b="1" sz="5500">
              <a:solidFill>
                <a:srgbClr val="E8EEF1"/>
              </a:solidFill>
              <a:latin typeface="Montserrat"/>
              <a:ea typeface="Montserrat"/>
              <a:cs typeface="Montserrat"/>
              <a:sym typeface="Montserrat"/>
            </a:endParaRPr>
          </a:p>
          <a:p>
            <a:pPr indent="0" lvl="0" marL="0" marR="0" rtl="0" algn="l">
              <a:lnSpc>
                <a:spcPct val="131000"/>
              </a:lnSpc>
              <a:spcBef>
                <a:spcPts val="0"/>
              </a:spcBef>
              <a:spcAft>
                <a:spcPts val="0"/>
              </a:spcAft>
              <a:buNone/>
            </a:pPr>
            <a:r>
              <a:rPr b="1" lang="en-US" sz="5500">
                <a:solidFill>
                  <a:srgbClr val="E8EEF1"/>
                </a:solidFill>
                <a:latin typeface="Montserrat"/>
                <a:ea typeface="Montserrat"/>
                <a:cs typeface="Montserrat"/>
                <a:sym typeface="Montserrat"/>
              </a:rPr>
              <a:t>—the influence of # of trees</a:t>
            </a:r>
            <a:endParaRPr b="1" sz="5500">
              <a:solidFill>
                <a:srgbClr val="E8EEF1"/>
              </a:solidFill>
              <a:latin typeface="Montserrat"/>
              <a:ea typeface="Montserrat"/>
              <a:cs typeface="Montserrat"/>
              <a:sym typeface="Montserrat"/>
            </a:endParaRPr>
          </a:p>
        </p:txBody>
      </p:sp>
      <p:pic>
        <p:nvPicPr>
          <p:cNvPr id="290" name="Google Shape;290;p29"/>
          <p:cNvPicPr preferRelativeResize="0"/>
          <p:nvPr/>
        </p:nvPicPr>
        <p:blipFill rotWithShape="1">
          <a:blip r:embed="rId3">
            <a:alphaModFix/>
          </a:blip>
          <a:srcRect b="0" l="27814" r="50566" t="32427"/>
          <a:stretch/>
        </p:blipFill>
        <p:spPr>
          <a:xfrm>
            <a:off x="-1082212" y="-325560"/>
            <a:ext cx="2458197" cy="10938116"/>
          </a:xfrm>
          <a:prstGeom prst="rect">
            <a:avLst/>
          </a:prstGeom>
          <a:noFill/>
          <a:ln>
            <a:noFill/>
          </a:ln>
        </p:spPr>
      </p:pic>
      <p:sp>
        <p:nvSpPr>
          <p:cNvPr id="291" name="Google Shape;291;p29"/>
          <p:cNvSpPr/>
          <p:nvPr/>
        </p:nvSpPr>
        <p:spPr>
          <a:xfrm>
            <a:off x="-234113" y="-495300"/>
            <a:ext cx="762000" cy="11277600"/>
          </a:xfrm>
          <a:prstGeom prst="rect">
            <a:avLst/>
          </a:pr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9"/>
          <p:cNvSpPr/>
          <p:nvPr/>
        </p:nvSpPr>
        <p:spPr>
          <a:xfrm rot="10800000">
            <a:off x="16437226" y="1112109"/>
            <a:ext cx="2885229" cy="684975"/>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3" name="Google Shape;293;p29"/>
          <p:cNvPicPr preferRelativeResize="0"/>
          <p:nvPr/>
        </p:nvPicPr>
        <p:blipFill>
          <a:blip r:embed="rId4">
            <a:alphaModFix/>
          </a:blip>
          <a:stretch>
            <a:fillRect/>
          </a:stretch>
        </p:blipFill>
        <p:spPr>
          <a:xfrm>
            <a:off x="2109273" y="3429000"/>
            <a:ext cx="8239125" cy="6181725"/>
          </a:xfrm>
          <a:prstGeom prst="rect">
            <a:avLst/>
          </a:prstGeom>
          <a:noFill/>
          <a:ln>
            <a:noFill/>
          </a:ln>
        </p:spPr>
      </p:pic>
      <p:sp>
        <p:nvSpPr>
          <p:cNvPr id="294" name="Google Shape;294;p29"/>
          <p:cNvSpPr txBox="1"/>
          <p:nvPr/>
        </p:nvSpPr>
        <p:spPr>
          <a:xfrm>
            <a:off x="10935100" y="3429000"/>
            <a:ext cx="6864600" cy="5002500"/>
          </a:xfrm>
          <a:prstGeom prst="rect">
            <a:avLst/>
          </a:prstGeom>
          <a:noFill/>
          <a:ln>
            <a:noFill/>
          </a:ln>
        </p:spPr>
        <p:txBody>
          <a:bodyPr anchorCtr="0" anchor="t" bIns="0" lIns="0" spcFirstLastPara="1" rIns="0" wrap="square" tIns="0">
            <a:spAutoFit/>
          </a:bodyPr>
          <a:lstStyle/>
          <a:p>
            <a:pPr indent="-387350" lvl="0" marL="457200" rtl="0" algn="l">
              <a:lnSpc>
                <a:spcPct val="200000"/>
              </a:lnSpc>
              <a:spcBef>
                <a:spcPts val="0"/>
              </a:spcBef>
              <a:spcAft>
                <a:spcPts val="0"/>
              </a:spcAft>
              <a:buClr>
                <a:schemeClr val="lt1"/>
              </a:buClr>
              <a:buSzPts val="2500"/>
              <a:buFont typeface="Montserrat"/>
              <a:buChar char="●"/>
            </a:pPr>
            <a:r>
              <a:rPr lang="en-US" sz="2500">
                <a:solidFill>
                  <a:schemeClr val="lt1"/>
                </a:solidFill>
                <a:latin typeface="Montserrat"/>
                <a:ea typeface="Montserrat"/>
                <a:cs typeface="Montserrat"/>
                <a:sym typeface="Montserrat"/>
              </a:rPr>
              <a:t>From 100 to 400, we select different number of trees as our parameter</a:t>
            </a:r>
            <a:endParaRPr sz="2500">
              <a:solidFill>
                <a:schemeClr val="lt1"/>
              </a:solidFill>
              <a:latin typeface="Montserrat"/>
              <a:ea typeface="Montserrat"/>
              <a:cs typeface="Montserrat"/>
              <a:sym typeface="Montserrat"/>
            </a:endParaRPr>
          </a:p>
          <a:p>
            <a:pPr indent="-387350" lvl="0" marL="457200" rtl="0" algn="l">
              <a:lnSpc>
                <a:spcPct val="200000"/>
              </a:lnSpc>
              <a:spcBef>
                <a:spcPts val="0"/>
              </a:spcBef>
              <a:spcAft>
                <a:spcPts val="0"/>
              </a:spcAft>
              <a:buClr>
                <a:schemeClr val="lt1"/>
              </a:buClr>
              <a:buSzPts val="2500"/>
              <a:buFont typeface="Montserrat"/>
              <a:buChar char="●"/>
            </a:pPr>
            <a:r>
              <a:rPr lang="en-US" sz="2500">
                <a:solidFill>
                  <a:schemeClr val="lt1"/>
                </a:solidFill>
                <a:latin typeface="Montserrat"/>
                <a:ea typeface="Montserrat"/>
                <a:cs typeface="Montserrat"/>
                <a:sym typeface="Montserrat"/>
              </a:rPr>
              <a:t>The model of  100  trees performs best with </a:t>
            </a:r>
            <a:r>
              <a:rPr lang="en-US" sz="2500">
                <a:solidFill>
                  <a:schemeClr val="lt1"/>
                </a:solidFill>
                <a:latin typeface="Montserrat"/>
                <a:ea typeface="Montserrat"/>
                <a:cs typeface="Montserrat"/>
                <a:sym typeface="Montserrat"/>
              </a:rPr>
              <a:t>accuracy</a:t>
            </a:r>
            <a:r>
              <a:rPr lang="en-US" sz="2500">
                <a:solidFill>
                  <a:schemeClr val="lt1"/>
                </a:solidFill>
                <a:latin typeface="Montserrat"/>
                <a:ea typeface="Montserrat"/>
                <a:cs typeface="Montserrat"/>
                <a:sym typeface="Montserrat"/>
              </a:rPr>
              <a:t> &gt; 0.330</a:t>
            </a:r>
            <a:endParaRPr sz="2500">
              <a:solidFill>
                <a:schemeClr val="lt1"/>
              </a:solidFill>
              <a:latin typeface="Montserrat"/>
              <a:ea typeface="Montserrat"/>
              <a:cs typeface="Montserrat"/>
              <a:sym typeface="Montserrat"/>
            </a:endParaRPr>
          </a:p>
          <a:p>
            <a:pPr indent="-387350" lvl="0" marL="457200" rtl="0" algn="l">
              <a:lnSpc>
                <a:spcPct val="200000"/>
              </a:lnSpc>
              <a:spcBef>
                <a:spcPts val="0"/>
              </a:spcBef>
              <a:spcAft>
                <a:spcPts val="0"/>
              </a:spcAft>
              <a:buClr>
                <a:schemeClr val="lt1"/>
              </a:buClr>
              <a:buSzPts val="2500"/>
              <a:buFont typeface="Montserrat"/>
              <a:buChar char="●"/>
            </a:pPr>
            <a:r>
              <a:rPr b="1" lang="en-US" sz="2500">
                <a:solidFill>
                  <a:schemeClr val="lt1"/>
                </a:solidFill>
                <a:latin typeface="Montserrat"/>
                <a:ea typeface="Montserrat"/>
                <a:cs typeface="Montserrat"/>
                <a:sym typeface="Montserrat"/>
              </a:rPr>
              <a:t>Overall, more trees, lower accuracy, which may be caused by overfitting.</a:t>
            </a:r>
            <a:endParaRPr sz="2500">
              <a:solidFill>
                <a:schemeClr val="lt1"/>
              </a:solidFill>
              <a:latin typeface="Montserrat"/>
              <a:ea typeface="Montserrat"/>
              <a:cs typeface="Montserrat"/>
              <a:sym typeface="Montserrat"/>
            </a:endParaRPr>
          </a:p>
          <a:p>
            <a:pPr indent="0" lvl="0" marL="457200" rtl="0" algn="l">
              <a:lnSpc>
                <a:spcPct val="115000"/>
              </a:lnSpc>
              <a:spcBef>
                <a:spcPts val="0"/>
              </a:spcBef>
              <a:spcAft>
                <a:spcPts val="0"/>
              </a:spcAft>
              <a:buNone/>
            </a:pPr>
            <a:r>
              <a:t/>
            </a:r>
            <a:endParaRPr sz="2500">
              <a:solidFill>
                <a:schemeClr val="lt1"/>
              </a:solidFill>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298" name="Shape 298"/>
        <p:cNvGrpSpPr/>
        <p:nvPr/>
      </p:nvGrpSpPr>
      <p:grpSpPr>
        <a:xfrm>
          <a:off x="0" y="0"/>
          <a:ext cx="0" cy="0"/>
          <a:chOff x="0" y="0"/>
          <a:chExt cx="0" cy="0"/>
        </a:xfrm>
      </p:grpSpPr>
      <p:sp>
        <p:nvSpPr>
          <p:cNvPr id="299" name="Google Shape;299;p30"/>
          <p:cNvSpPr txBox="1"/>
          <p:nvPr/>
        </p:nvSpPr>
        <p:spPr>
          <a:xfrm>
            <a:off x="2109276" y="993525"/>
            <a:ext cx="13247100" cy="1955700"/>
          </a:xfrm>
          <a:prstGeom prst="rect">
            <a:avLst/>
          </a:prstGeom>
          <a:noFill/>
          <a:ln>
            <a:noFill/>
          </a:ln>
        </p:spPr>
        <p:txBody>
          <a:bodyPr anchorCtr="0" anchor="t" bIns="0" lIns="0" spcFirstLastPara="1" rIns="0" wrap="square" tIns="0">
            <a:spAutoFit/>
          </a:bodyPr>
          <a:lstStyle/>
          <a:p>
            <a:pPr indent="0" lvl="0" marL="0" marR="0" rtl="0" algn="l">
              <a:lnSpc>
                <a:spcPct val="131000"/>
              </a:lnSpc>
              <a:spcBef>
                <a:spcPts val="0"/>
              </a:spcBef>
              <a:spcAft>
                <a:spcPts val="0"/>
              </a:spcAft>
              <a:buNone/>
            </a:pPr>
            <a:r>
              <a:rPr b="1" lang="en-US" sz="5500">
                <a:solidFill>
                  <a:srgbClr val="E8EEF1"/>
                </a:solidFill>
                <a:latin typeface="Montserrat"/>
                <a:ea typeface="Montserrat"/>
                <a:cs typeface="Montserrat"/>
                <a:sym typeface="Montserrat"/>
              </a:rPr>
              <a:t>Random Forest Model</a:t>
            </a:r>
            <a:endParaRPr b="1" sz="5500">
              <a:solidFill>
                <a:srgbClr val="E8EEF1"/>
              </a:solidFill>
              <a:latin typeface="Montserrat"/>
              <a:ea typeface="Montserrat"/>
              <a:cs typeface="Montserrat"/>
              <a:sym typeface="Montserrat"/>
            </a:endParaRPr>
          </a:p>
          <a:p>
            <a:pPr indent="0" lvl="0" marL="0" marR="0" rtl="0" algn="l">
              <a:lnSpc>
                <a:spcPct val="131000"/>
              </a:lnSpc>
              <a:spcBef>
                <a:spcPts val="0"/>
              </a:spcBef>
              <a:spcAft>
                <a:spcPts val="0"/>
              </a:spcAft>
              <a:buNone/>
            </a:pPr>
            <a:r>
              <a:rPr b="1" lang="en-US" sz="5500">
                <a:solidFill>
                  <a:srgbClr val="E8EEF1"/>
                </a:solidFill>
                <a:latin typeface="Montserrat"/>
                <a:ea typeface="Montserrat"/>
                <a:cs typeface="Montserrat"/>
                <a:sym typeface="Montserrat"/>
              </a:rPr>
              <a:t>—the influence of max depth</a:t>
            </a:r>
            <a:endParaRPr b="1" sz="5500">
              <a:solidFill>
                <a:srgbClr val="E8EEF1"/>
              </a:solidFill>
              <a:latin typeface="Montserrat"/>
              <a:ea typeface="Montserrat"/>
              <a:cs typeface="Montserrat"/>
              <a:sym typeface="Montserrat"/>
            </a:endParaRPr>
          </a:p>
        </p:txBody>
      </p:sp>
      <p:pic>
        <p:nvPicPr>
          <p:cNvPr id="300" name="Google Shape;300;p30"/>
          <p:cNvPicPr preferRelativeResize="0"/>
          <p:nvPr/>
        </p:nvPicPr>
        <p:blipFill rotWithShape="1">
          <a:blip r:embed="rId3">
            <a:alphaModFix/>
          </a:blip>
          <a:srcRect b="0" l="27814" r="50566" t="32427"/>
          <a:stretch/>
        </p:blipFill>
        <p:spPr>
          <a:xfrm>
            <a:off x="-1082212" y="-325560"/>
            <a:ext cx="2458197" cy="10938116"/>
          </a:xfrm>
          <a:prstGeom prst="rect">
            <a:avLst/>
          </a:prstGeom>
          <a:noFill/>
          <a:ln>
            <a:noFill/>
          </a:ln>
        </p:spPr>
      </p:pic>
      <p:sp>
        <p:nvSpPr>
          <p:cNvPr id="301" name="Google Shape;301;p30"/>
          <p:cNvSpPr/>
          <p:nvPr/>
        </p:nvSpPr>
        <p:spPr>
          <a:xfrm>
            <a:off x="-234113" y="-495300"/>
            <a:ext cx="762000" cy="11277600"/>
          </a:xfrm>
          <a:prstGeom prst="rect">
            <a:avLst/>
          </a:pr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0"/>
          <p:cNvSpPr/>
          <p:nvPr/>
        </p:nvSpPr>
        <p:spPr>
          <a:xfrm rot="10800000">
            <a:off x="16437226" y="1112109"/>
            <a:ext cx="2885229" cy="684975"/>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0"/>
          <p:cNvSpPr txBox="1"/>
          <p:nvPr/>
        </p:nvSpPr>
        <p:spPr>
          <a:xfrm>
            <a:off x="10935100" y="3429000"/>
            <a:ext cx="6840300" cy="6541800"/>
          </a:xfrm>
          <a:prstGeom prst="rect">
            <a:avLst/>
          </a:prstGeom>
          <a:noFill/>
          <a:ln>
            <a:noFill/>
          </a:ln>
        </p:spPr>
        <p:txBody>
          <a:bodyPr anchorCtr="0" anchor="t" bIns="0" lIns="0" spcFirstLastPara="1" rIns="0" wrap="square" tIns="0">
            <a:spAutoFit/>
          </a:bodyPr>
          <a:lstStyle/>
          <a:p>
            <a:pPr indent="-387350" lvl="0" marL="457200" rtl="0" algn="l">
              <a:lnSpc>
                <a:spcPct val="200000"/>
              </a:lnSpc>
              <a:spcBef>
                <a:spcPts val="0"/>
              </a:spcBef>
              <a:spcAft>
                <a:spcPts val="0"/>
              </a:spcAft>
              <a:buClr>
                <a:schemeClr val="lt1"/>
              </a:buClr>
              <a:buSzPts val="2500"/>
              <a:buFont typeface="Montserrat"/>
              <a:buChar char="●"/>
            </a:pPr>
            <a:r>
              <a:rPr lang="en-US" sz="2500">
                <a:solidFill>
                  <a:schemeClr val="lt1"/>
                </a:solidFill>
                <a:latin typeface="Montserrat"/>
                <a:ea typeface="Montserrat"/>
                <a:cs typeface="Montserrat"/>
                <a:sym typeface="Montserrat"/>
              </a:rPr>
              <a:t>From 5 to 45, we select different depth as our parameter</a:t>
            </a:r>
            <a:endParaRPr sz="2500">
              <a:solidFill>
                <a:schemeClr val="lt1"/>
              </a:solidFill>
              <a:latin typeface="Montserrat"/>
              <a:ea typeface="Montserrat"/>
              <a:cs typeface="Montserrat"/>
              <a:sym typeface="Montserrat"/>
            </a:endParaRPr>
          </a:p>
          <a:p>
            <a:pPr indent="-387350" lvl="0" marL="457200" rtl="0" algn="l">
              <a:lnSpc>
                <a:spcPct val="200000"/>
              </a:lnSpc>
              <a:spcBef>
                <a:spcPts val="0"/>
              </a:spcBef>
              <a:spcAft>
                <a:spcPts val="0"/>
              </a:spcAft>
              <a:buClr>
                <a:schemeClr val="lt1"/>
              </a:buClr>
              <a:buSzPts val="2500"/>
              <a:buFont typeface="Montserrat"/>
              <a:buChar char="●"/>
            </a:pPr>
            <a:r>
              <a:rPr lang="en-US" sz="2500">
                <a:solidFill>
                  <a:schemeClr val="lt1"/>
                </a:solidFill>
                <a:latin typeface="Montserrat"/>
                <a:ea typeface="Montserrat"/>
                <a:cs typeface="Montserrat"/>
                <a:sym typeface="Montserrat"/>
              </a:rPr>
              <a:t>The model with max_depth around 10 performs best with accuracy &gt; 0.360</a:t>
            </a:r>
            <a:endParaRPr sz="2500">
              <a:solidFill>
                <a:schemeClr val="lt1"/>
              </a:solidFill>
              <a:latin typeface="Montserrat"/>
              <a:ea typeface="Montserrat"/>
              <a:cs typeface="Montserrat"/>
              <a:sym typeface="Montserrat"/>
            </a:endParaRPr>
          </a:p>
          <a:p>
            <a:pPr indent="-387350" lvl="0" marL="457200" rtl="0" algn="l">
              <a:lnSpc>
                <a:spcPct val="200000"/>
              </a:lnSpc>
              <a:spcBef>
                <a:spcPts val="0"/>
              </a:spcBef>
              <a:spcAft>
                <a:spcPts val="0"/>
              </a:spcAft>
              <a:buClr>
                <a:schemeClr val="lt1"/>
              </a:buClr>
              <a:buSzPts val="2500"/>
              <a:buFont typeface="Montserrat"/>
              <a:buChar char="●"/>
            </a:pPr>
            <a:r>
              <a:rPr b="1" lang="en-US" sz="2500">
                <a:solidFill>
                  <a:schemeClr val="lt1"/>
                </a:solidFill>
                <a:latin typeface="Montserrat"/>
                <a:ea typeface="Montserrat"/>
                <a:cs typeface="Montserrat"/>
                <a:sym typeface="Montserrat"/>
              </a:rPr>
              <a:t>There is no obvious difference when max_depth &gt; 10</a:t>
            </a:r>
            <a:endParaRPr b="1" sz="2500">
              <a:solidFill>
                <a:schemeClr val="lt1"/>
              </a:solidFill>
              <a:latin typeface="Montserrat"/>
              <a:ea typeface="Montserrat"/>
              <a:cs typeface="Montserrat"/>
              <a:sym typeface="Montserrat"/>
            </a:endParaRPr>
          </a:p>
          <a:p>
            <a:pPr indent="-387350" lvl="0" marL="457200" rtl="0" algn="l">
              <a:lnSpc>
                <a:spcPct val="200000"/>
              </a:lnSpc>
              <a:spcBef>
                <a:spcPts val="0"/>
              </a:spcBef>
              <a:spcAft>
                <a:spcPts val="0"/>
              </a:spcAft>
              <a:buClr>
                <a:schemeClr val="lt1"/>
              </a:buClr>
              <a:buSzPts val="2500"/>
              <a:buFont typeface="Montserrat"/>
              <a:buChar char="●"/>
            </a:pPr>
            <a:r>
              <a:rPr b="1" lang="en-US" sz="2500">
                <a:solidFill>
                  <a:schemeClr val="lt1"/>
                </a:solidFill>
                <a:latin typeface="Montserrat"/>
                <a:ea typeface="Montserrat"/>
                <a:cs typeface="Montserrat"/>
                <a:sym typeface="Montserrat"/>
              </a:rPr>
              <a:t>This implies there’s non-linear relationship in our data</a:t>
            </a:r>
            <a:endParaRPr b="1" sz="2500">
              <a:solidFill>
                <a:schemeClr val="lt1"/>
              </a:solidFill>
              <a:latin typeface="Montserrat"/>
              <a:ea typeface="Montserrat"/>
              <a:cs typeface="Montserrat"/>
              <a:sym typeface="Montserrat"/>
            </a:endParaRPr>
          </a:p>
          <a:p>
            <a:pPr indent="0" lvl="0" marL="457200" rtl="0" algn="l">
              <a:lnSpc>
                <a:spcPct val="115000"/>
              </a:lnSpc>
              <a:spcBef>
                <a:spcPts val="0"/>
              </a:spcBef>
              <a:spcAft>
                <a:spcPts val="0"/>
              </a:spcAft>
              <a:buNone/>
            </a:pPr>
            <a:r>
              <a:t/>
            </a:r>
            <a:endParaRPr sz="2500">
              <a:solidFill>
                <a:schemeClr val="lt1"/>
              </a:solidFill>
              <a:latin typeface="Montserrat"/>
              <a:ea typeface="Montserrat"/>
              <a:cs typeface="Montserrat"/>
              <a:sym typeface="Montserrat"/>
            </a:endParaRPr>
          </a:p>
        </p:txBody>
      </p:sp>
      <p:pic>
        <p:nvPicPr>
          <p:cNvPr id="304" name="Google Shape;304;p30"/>
          <p:cNvPicPr preferRelativeResize="0"/>
          <p:nvPr/>
        </p:nvPicPr>
        <p:blipFill>
          <a:blip r:embed="rId4">
            <a:alphaModFix/>
          </a:blip>
          <a:stretch>
            <a:fillRect/>
          </a:stretch>
        </p:blipFill>
        <p:spPr>
          <a:xfrm>
            <a:off x="2236985" y="3126050"/>
            <a:ext cx="8239125" cy="61817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308" name="Shape 308"/>
        <p:cNvGrpSpPr/>
        <p:nvPr/>
      </p:nvGrpSpPr>
      <p:grpSpPr>
        <a:xfrm>
          <a:off x="0" y="0"/>
          <a:ext cx="0" cy="0"/>
          <a:chOff x="0" y="0"/>
          <a:chExt cx="0" cy="0"/>
        </a:xfrm>
      </p:grpSpPr>
      <p:grpSp>
        <p:nvGrpSpPr>
          <p:cNvPr id="309" name="Google Shape;309;p31"/>
          <p:cNvGrpSpPr/>
          <p:nvPr/>
        </p:nvGrpSpPr>
        <p:grpSpPr>
          <a:xfrm>
            <a:off x="1570948" y="754575"/>
            <a:ext cx="5453236" cy="3828305"/>
            <a:chOff x="0" y="-47641"/>
            <a:chExt cx="9039012" cy="5104406"/>
          </a:xfrm>
        </p:grpSpPr>
        <p:sp>
          <p:nvSpPr>
            <p:cNvPr id="310" name="Google Shape;310;p31"/>
            <p:cNvSpPr txBox="1"/>
            <p:nvPr/>
          </p:nvSpPr>
          <p:spPr>
            <a:xfrm>
              <a:off x="12" y="-47641"/>
              <a:ext cx="9039000" cy="3061200"/>
            </a:xfrm>
            <a:prstGeom prst="rect">
              <a:avLst/>
            </a:prstGeom>
            <a:noFill/>
            <a:ln>
              <a:noFill/>
            </a:ln>
          </p:spPr>
          <p:txBody>
            <a:bodyPr anchorCtr="0" anchor="t" bIns="0" lIns="0" spcFirstLastPara="1" rIns="0" wrap="square" tIns="0">
              <a:spAutoFit/>
            </a:bodyPr>
            <a:lstStyle/>
            <a:p>
              <a:pPr indent="0" lvl="0" marL="0" marR="0" rtl="0" algn="l">
                <a:lnSpc>
                  <a:spcPct val="126000"/>
                </a:lnSpc>
                <a:spcBef>
                  <a:spcPts val="0"/>
                </a:spcBef>
                <a:spcAft>
                  <a:spcPts val="0"/>
                </a:spcAft>
                <a:buNone/>
              </a:pPr>
              <a:r>
                <a:rPr b="1" lang="en-US" sz="6600">
                  <a:solidFill>
                    <a:srgbClr val="E8EEF1"/>
                  </a:solidFill>
                  <a:latin typeface="Montserrat"/>
                  <a:ea typeface="Montserrat"/>
                  <a:cs typeface="Montserrat"/>
                  <a:sym typeface="Montserrat"/>
                </a:rPr>
                <a:t>Neural Network</a:t>
              </a:r>
              <a:endParaRPr/>
            </a:p>
          </p:txBody>
        </p:sp>
        <p:sp>
          <p:nvSpPr>
            <p:cNvPr id="311" name="Google Shape;311;p31"/>
            <p:cNvSpPr txBox="1"/>
            <p:nvPr/>
          </p:nvSpPr>
          <p:spPr>
            <a:xfrm>
              <a:off x="0" y="3431365"/>
              <a:ext cx="7460100" cy="16254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US" sz="3600">
                  <a:solidFill>
                    <a:srgbClr val="43B0F1"/>
                  </a:solidFill>
                  <a:latin typeface="Montserrat"/>
                  <a:ea typeface="Montserrat"/>
                  <a:cs typeface="Montserrat"/>
                  <a:sym typeface="Montserrat"/>
                </a:rPr>
                <a:t>Adjustment to parameters</a:t>
              </a:r>
              <a:endParaRPr/>
            </a:p>
          </p:txBody>
        </p:sp>
      </p:grpSp>
      <p:sp>
        <p:nvSpPr>
          <p:cNvPr id="312" name="Google Shape;312;p31"/>
          <p:cNvSpPr txBox="1"/>
          <p:nvPr/>
        </p:nvSpPr>
        <p:spPr>
          <a:xfrm>
            <a:off x="10106445" y="461504"/>
            <a:ext cx="7113375" cy="492525"/>
          </a:xfrm>
          <a:prstGeom prst="rect">
            <a:avLst/>
          </a:prstGeom>
          <a:noFill/>
          <a:ln>
            <a:noFill/>
          </a:ln>
        </p:spPr>
        <p:txBody>
          <a:bodyPr anchorCtr="0" anchor="t" bIns="0" lIns="0" spcFirstLastPara="1" rIns="0" wrap="square" tIns="0">
            <a:spAutoFit/>
          </a:bodyPr>
          <a:lstStyle/>
          <a:p>
            <a:pPr indent="0" lvl="0" marL="0" marR="0" rtl="0" algn="l">
              <a:lnSpc>
                <a:spcPct val="153000"/>
              </a:lnSpc>
              <a:spcBef>
                <a:spcPts val="0"/>
              </a:spcBef>
              <a:spcAft>
                <a:spcPts val="0"/>
              </a:spcAft>
              <a:buNone/>
            </a:pPr>
            <a:r>
              <a:rPr lang="en-US" sz="3200">
                <a:solidFill>
                  <a:srgbClr val="E8EEF1"/>
                </a:solidFill>
                <a:latin typeface="Montserrat"/>
                <a:ea typeface="Montserrat"/>
                <a:cs typeface="Montserrat"/>
                <a:sym typeface="Montserrat"/>
              </a:rPr>
              <a:t>activation = "tanh"</a:t>
            </a:r>
            <a:endParaRPr/>
          </a:p>
        </p:txBody>
      </p:sp>
      <p:sp>
        <p:nvSpPr>
          <p:cNvPr id="313" name="Google Shape;313;p31"/>
          <p:cNvSpPr/>
          <p:nvPr/>
        </p:nvSpPr>
        <p:spPr>
          <a:xfrm>
            <a:off x="8801100" y="-800100"/>
            <a:ext cx="79200" cy="12001500"/>
          </a:xfrm>
          <a:prstGeom prst="rect">
            <a:avLst/>
          </a:pr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1"/>
          <p:cNvSpPr txBox="1"/>
          <p:nvPr/>
        </p:nvSpPr>
        <p:spPr>
          <a:xfrm>
            <a:off x="10106445" y="2375618"/>
            <a:ext cx="7113375" cy="492525"/>
          </a:xfrm>
          <a:prstGeom prst="rect">
            <a:avLst/>
          </a:prstGeom>
          <a:noFill/>
          <a:ln>
            <a:noFill/>
          </a:ln>
        </p:spPr>
        <p:txBody>
          <a:bodyPr anchorCtr="0" anchor="t" bIns="0" lIns="0" spcFirstLastPara="1" rIns="0" wrap="square" tIns="0">
            <a:spAutoFit/>
          </a:bodyPr>
          <a:lstStyle/>
          <a:p>
            <a:pPr indent="0" lvl="0" marL="0" marR="0" rtl="0" algn="l">
              <a:lnSpc>
                <a:spcPct val="153000"/>
              </a:lnSpc>
              <a:spcBef>
                <a:spcPts val="0"/>
              </a:spcBef>
              <a:spcAft>
                <a:spcPts val="0"/>
              </a:spcAft>
              <a:buNone/>
            </a:pPr>
            <a:r>
              <a:rPr lang="en-US" sz="3200">
                <a:solidFill>
                  <a:srgbClr val="E8EEF1"/>
                </a:solidFill>
                <a:latin typeface="Montserrat"/>
                <a:ea typeface="Montserrat"/>
                <a:cs typeface="Montserrat"/>
                <a:sym typeface="Montserrat"/>
              </a:rPr>
              <a:t>solver = 'lbfgs'</a:t>
            </a:r>
            <a:endParaRPr/>
          </a:p>
        </p:txBody>
      </p:sp>
      <p:sp>
        <p:nvSpPr>
          <p:cNvPr id="315" name="Google Shape;315;p31"/>
          <p:cNvSpPr txBox="1"/>
          <p:nvPr/>
        </p:nvSpPr>
        <p:spPr>
          <a:xfrm>
            <a:off x="10106445" y="4326648"/>
            <a:ext cx="7113375" cy="492525"/>
          </a:xfrm>
          <a:prstGeom prst="rect">
            <a:avLst/>
          </a:prstGeom>
          <a:noFill/>
          <a:ln>
            <a:noFill/>
          </a:ln>
        </p:spPr>
        <p:txBody>
          <a:bodyPr anchorCtr="0" anchor="t" bIns="0" lIns="0" spcFirstLastPara="1" rIns="0" wrap="square" tIns="0">
            <a:spAutoFit/>
          </a:bodyPr>
          <a:lstStyle/>
          <a:p>
            <a:pPr indent="0" lvl="0" marL="0" marR="0" rtl="0" algn="l">
              <a:lnSpc>
                <a:spcPct val="153000"/>
              </a:lnSpc>
              <a:spcBef>
                <a:spcPts val="0"/>
              </a:spcBef>
              <a:spcAft>
                <a:spcPts val="0"/>
              </a:spcAft>
              <a:buNone/>
            </a:pPr>
            <a:r>
              <a:rPr lang="en-US" sz="3200">
                <a:solidFill>
                  <a:srgbClr val="E8EEF1"/>
                </a:solidFill>
                <a:latin typeface="Montserrat"/>
                <a:ea typeface="Montserrat"/>
                <a:cs typeface="Montserrat"/>
                <a:sym typeface="Montserrat"/>
              </a:rPr>
              <a:t>alpha = 1e-5</a:t>
            </a:r>
            <a:endParaRPr/>
          </a:p>
        </p:txBody>
      </p:sp>
      <p:sp>
        <p:nvSpPr>
          <p:cNvPr id="316" name="Google Shape;316;p31"/>
          <p:cNvSpPr txBox="1"/>
          <p:nvPr/>
        </p:nvSpPr>
        <p:spPr>
          <a:xfrm>
            <a:off x="10106445" y="6281525"/>
            <a:ext cx="7113375" cy="492525"/>
          </a:xfrm>
          <a:prstGeom prst="rect">
            <a:avLst/>
          </a:prstGeom>
          <a:noFill/>
          <a:ln>
            <a:noFill/>
          </a:ln>
        </p:spPr>
        <p:txBody>
          <a:bodyPr anchorCtr="0" anchor="t" bIns="0" lIns="0" spcFirstLastPara="1" rIns="0" wrap="square" tIns="0">
            <a:spAutoFit/>
          </a:bodyPr>
          <a:lstStyle/>
          <a:p>
            <a:pPr indent="0" lvl="0" marL="0" marR="0" rtl="0" algn="l">
              <a:lnSpc>
                <a:spcPct val="153000"/>
              </a:lnSpc>
              <a:spcBef>
                <a:spcPts val="0"/>
              </a:spcBef>
              <a:spcAft>
                <a:spcPts val="0"/>
              </a:spcAft>
              <a:buNone/>
            </a:pPr>
            <a:r>
              <a:rPr lang="en-US" sz="3200">
                <a:solidFill>
                  <a:srgbClr val="E8EEF1"/>
                </a:solidFill>
                <a:latin typeface="Montserrat"/>
                <a:ea typeface="Montserrat"/>
                <a:cs typeface="Montserrat"/>
                <a:sym typeface="Montserrat"/>
              </a:rPr>
              <a:t>hidden_layer_sizes = (180, 50)</a:t>
            </a:r>
            <a:endParaRPr/>
          </a:p>
        </p:txBody>
      </p:sp>
      <p:sp>
        <p:nvSpPr>
          <p:cNvPr id="317" name="Google Shape;317;p31"/>
          <p:cNvSpPr txBox="1"/>
          <p:nvPr/>
        </p:nvSpPr>
        <p:spPr>
          <a:xfrm>
            <a:off x="10106445" y="8267531"/>
            <a:ext cx="7113300" cy="492600"/>
          </a:xfrm>
          <a:prstGeom prst="rect">
            <a:avLst/>
          </a:prstGeom>
          <a:noFill/>
          <a:ln>
            <a:noFill/>
          </a:ln>
        </p:spPr>
        <p:txBody>
          <a:bodyPr anchorCtr="0" anchor="t" bIns="0" lIns="0" spcFirstLastPara="1" rIns="0" wrap="square" tIns="0">
            <a:spAutoFit/>
          </a:bodyPr>
          <a:lstStyle/>
          <a:p>
            <a:pPr indent="0" lvl="0" marL="0" marR="0" rtl="0" algn="l">
              <a:lnSpc>
                <a:spcPct val="153000"/>
              </a:lnSpc>
              <a:spcBef>
                <a:spcPts val="0"/>
              </a:spcBef>
              <a:spcAft>
                <a:spcPts val="0"/>
              </a:spcAft>
              <a:buNone/>
            </a:pPr>
            <a:r>
              <a:rPr lang="en-US" sz="3200">
                <a:solidFill>
                  <a:srgbClr val="E8EEF1"/>
                </a:solidFill>
                <a:latin typeface="Montserrat"/>
                <a:ea typeface="Montserrat"/>
                <a:cs typeface="Montserrat"/>
                <a:sym typeface="Montserrat"/>
              </a:rPr>
              <a:t>R^2 between 0.38 - 0.40</a:t>
            </a:r>
            <a:endParaRPr/>
          </a:p>
        </p:txBody>
      </p:sp>
      <p:pic>
        <p:nvPicPr>
          <p:cNvPr id="318" name="Google Shape;318;p31"/>
          <p:cNvPicPr preferRelativeResize="0"/>
          <p:nvPr/>
        </p:nvPicPr>
        <p:blipFill rotWithShape="1">
          <a:blip r:embed="rId3">
            <a:alphaModFix/>
          </a:blip>
          <a:srcRect b="0" l="27814" r="50566" t="32427"/>
          <a:stretch/>
        </p:blipFill>
        <p:spPr>
          <a:xfrm>
            <a:off x="-1429498" y="-419729"/>
            <a:ext cx="2458197" cy="10938116"/>
          </a:xfrm>
          <a:prstGeom prst="rect">
            <a:avLst/>
          </a:prstGeom>
          <a:noFill/>
          <a:ln>
            <a:noFill/>
          </a:ln>
        </p:spPr>
      </p:pic>
      <p:sp>
        <p:nvSpPr>
          <p:cNvPr id="319" name="Google Shape;319;p31"/>
          <p:cNvSpPr/>
          <p:nvPr/>
        </p:nvSpPr>
        <p:spPr>
          <a:xfrm>
            <a:off x="-675946" y="8915614"/>
            <a:ext cx="2885229" cy="684974"/>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1"/>
          <p:cNvSpPr/>
          <p:nvPr/>
        </p:nvSpPr>
        <p:spPr>
          <a:xfrm>
            <a:off x="8801100" y="568818"/>
            <a:ext cx="736600" cy="296481"/>
          </a:xfrm>
          <a:custGeom>
            <a:rect b="b" l="l" r="r" t="t"/>
            <a:pathLst>
              <a:path extrusionOk="0" h="408940" w="1016000">
                <a:moveTo>
                  <a:pt x="810260" y="0"/>
                </a:moveTo>
                <a:cubicBezTo>
                  <a:pt x="709930" y="0"/>
                  <a:pt x="627380" y="72390"/>
                  <a:pt x="608330" y="166370"/>
                </a:cubicBezTo>
                <a:lnTo>
                  <a:pt x="0" y="166370"/>
                </a:lnTo>
                <a:lnTo>
                  <a:pt x="0" y="242570"/>
                </a:lnTo>
                <a:lnTo>
                  <a:pt x="609600" y="242570"/>
                </a:lnTo>
                <a:cubicBezTo>
                  <a:pt x="627380" y="337820"/>
                  <a:pt x="711200" y="408940"/>
                  <a:pt x="811530" y="408940"/>
                </a:cubicBezTo>
                <a:cubicBezTo>
                  <a:pt x="924560" y="408940"/>
                  <a:pt x="1016000" y="317500"/>
                  <a:pt x="1016000" y="204470"/>
                </a:cubicBezTo>
                <a:cubicBezTo>
                  <a:pt x="1016000" y="91440"/>
                  <a:pt x="924560" y="0"/>
                  <a:pt x="810260"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1"/>
          <p:cNvSpPr/>
          <p:nvPr/>
        </p:nvSpPr>
        <p:spPr>
          <a:xfrm>
            <a:off x="8801100" y="2482932"/>
            <a:ext cx="736600" cy="296481"/>
          </a:xfrm>
          <a:custGeom>
            <a:rect b="b" l="l" r="r" t="t"/>
            <a:pathLst>
              <a:path extrusionOk="0" h="408940" w="1016000">
                <a:moveTo>
                  <a:pt x="810260" y="0"/>
                </a:moveTo>
                <a:cubicBezTo>
                  <a:pt x="709930" y="0"/>
                  <a:pt x="627380" y="72390"/>
                  <a:pt x="608330" y="166370"/>
                </a:cubicBezTo>
                <a:lnTo>
                  <a:pt x="0" y="166370"/>
                </a:lnTo>
                <a:lnTo>
                  <a:pt x="0" y="242570"/>
                </a:lnTo>
                <a:lnTo>
                  <a:pt x="609600" y="242570"/>
                </a:lnTo>
                <a:cubicBezTo>
                  <a:pt x="627380" y="337820"/>
                  <a:pt x="711200" y="408940"/>
                  <a:pt x="811530" y="408940"/>
                </a:cubicBezTo>
                <a:cubicBezTo>
                  <a:pt x="924560" y="408940"/>
                  <a:pt x="1016000" y="317500"/>
                  <a:pt x="1016000" y="204470"/>
                </a:cubicBezTo>
                <a:cubicBezTo>
                  <a:pt x="1016000" y="91440"/>
                  <a:pt x="924560" y="0"/>
                  <a:pt x="810260"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1"/>
          <p:cNvSpPr/>
          <p:nvPr/>
        </p:nvSpPr>
        <p:spPr>
          <a:xfrm>
            <a:off x="8801100" y="4433962"/>
            <a:ext cx="736600" cy="296482"/>
          </a:xfrm>
          <a:custGeom>
            <a:rect b="b" l="l" r="r" t="t"/>
            <a:pathLst>
              <a:path extrusionOk="0" h="408940" w="1016000">
                <a:moveTo>
                  <a:pt x="810260" y="0"/>
                </a:moveTo>
                <a:cubicBezTo>
                  <a:pt x="709930" y="0"/>
                  <a:pt x="627380" y="72390"/>
                  <a:pt x="608330" y="166370"/>
                </a:cubicBezTo>
                <a:lnTo>
                  <a:pt x="0" y="166370"/>
                </a:lnTo>
                <a:lnTo>
                  <a:pt x="0" y="242570"/>
                </a:lnTo>
                <a:lnTo>
                  <a:pt x="609600" y="242570"/>
                </a:lnTo>
                <a:cubicBezTo>
                  <a:pt x="627380" y="337820"/>
                  <a:pt x="711200" y="408940"/>
                  <a:pt x="811530" y="408940"/>
                </a:cubicBezTo>
                <a:cubicBezTo>
                  <a:pt x="924560" y="408940"/>
                  <a:pt x="1016000" y="317500"/>
                  <a:pt x="1016000" y="204470"/>
                </a:cubicBezTo>
                <a:cubicBezTo>
                  <a:pt x="1016000" y="91440"/>
                  <a:pt x="924560" y="0"/>
                  <a:pt x="810260"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1"/>
          <p:cNvSpPr/>
          <p:nvPr/>
        </p:nvSpPr>
        <p:spPr>
          <a:xfrm>
            <a:off x="8801100" y="6388840"/>
            <a:ext cx="736600" cy="296482"/>
          </a:xfrm>
          <a:custGeom>
            <a:rect b="b" l="l" r="r" t="t"/>
            <a:pathLst>
              <a:path extrusionOk="0" h="408940" w="1016000">
                <a:moveTo>
                  <a:pt x="810260" y="0"/>
                </a:moveTo>
                <a:cubicBezTo>
                  <a:pt x="709930" y="0"/>
                  <a:pt x="627380" y="72390"/>
                  <a:pt x="608330" y="166370"/>
                </a:cubicBezTo>
                <a:lnTo>
                  <a:pt x="0" y="166370"/>
                </a:lnTo>
                <a:lnTo>
                  <a:pt x="0" y="242570"/>
                </a:lnTo>
                <a:lnTo>
                  <a:pt x="609600" y="242570"/>
                </a:lnTo>
                <a:cubicBezTo>
                  <a:pt x="627380" y="337820"/>
                  <a:pt x="711200" y="408940"/>
                  <a:pt x="811530" y="408940"/>
                </a:cubicBezTo>
                <a:cubicBezTo>
                  <a:pt x="924560" y="408940"/>
                  <a:pt x="1016000" y="317500"/>
                  <a:pt x="1016000" y="204470"/>
                </a:cubicBezTo>
                <a:cubicBezTo>
                  <a:pt x="1016000" y="91440"/>
                  <a:pt x="924560" y="0"/>
                  <a:pt x="810260"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1"/>
          <p:cNvSpPr/>
          <p:nvPr/>
        </p:nvSpPr>
        <p:spPr>
          <a:xfrm>
            <a:off x="8801100" y="8374845"/>
            <a:ext cx="736600" cy="296482"/>
          </a:xfrm>
          <a:custGeom>
            <a:rect b="b" l="l" r="r" t="t"/>
            <a:pathLst>
              <a:path extrusionOk="0" h="408940" w="1016000">
                <a:moveTo>
                  <a:pt x="810260" y="0"/>
                </a:moveTo>
                <a:cubicBezTo>
                  <a:pt x="709930" y="0"/>
                  <a:pt x="627380" y="72390"/>
                  <a:pt x="608330" y="166370"/>
                </a:cubicBezTo>
                <a:lnTo>
                  <a:pt x="0" y="166370"/>
                </a:lnTo>
                <a:lnTo>
                  <a:pt x="0" y="242570"/>
                </a:lnTo>
                <a:lnTo>
                  <a:pt x="609600" y="242570"/>
                </a:lnTo>
                <a:cubicBezTo>
                  <a:pt x="627380" y="337820"/>
                  <a:pt x="711200" y="408940"/>
                  <a:pt x="811530" y="408940"/>
                </a:cubicBezTo>
                <a:cubicBezTo>
                  <a:pt x="924560" y="408940"/>
                  <a:pt x="1016000" y="317500"/>
                  <a:pt x="1016000" y="204470"/>
                </a:cubicBezTo>
                <a:cubicBezTo>
                  <a:pt x="1016000" y="91440"/>
                  <a:pt x="924560" y="0"/>
                  <a:pt x="810260"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25" name="Google Shape;325;p31"/>
          <p:cNvPicPr preferRelativeResize="0"/>
          <p:nvPr/>
        </p:nvPicPr>
        <p:blipFill>
          <a:blip r:embed="rId4">
            <a:alphaModFix/>
          </a:blip>
          <a:stretch>
            <a:fillRect/>
          </a:stretch>
        </p:blipFill>
        <p:spPr>
          <a:xfrm>
            <a:off x="1255100" y="4819175"/>
            <a:ext cx="6914414" cy="51877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pic>
        <p:nvPicPr>
          <p:cNvPr id="95" name="Google Shape;95;p14"/>
          <p:cNvPicPr preferRelativeResize="0"/>
          <p:nvPr/>
        </p:nvPicPr>
        <p:blipFill rotWithShape="1">
          <a:blip r:embed="rId3">
            <a:alphaModFix/>
          </a:blip>
          <a:srcRect b="7786" l="0" r="0" t="7786"/>
          <a:stretch/>
        </p:blipFill>
        <p:spPr>
          <a:xfrm>
            <a:off x="0" y="0"/>
            <a:ext cx="18288000" cy="10287000"/>
          </a:xfrm>
          <a:prstGeom prst="rect">
            <a:avLst/>
          </a:prstGeom>
          <a:noFill/>
          <a:ln>
            <a:noFill/>
          </a:ln>
        </p:spPr>
      </p:pic>
      <p:grpSp>
        <p:nvGrpSpPr>
          <p:cNvPr id="96" name="Google Shape;96;p14"/>
          <p:cNvGrpSpPr/>
          <p:nvPr/>
        </p:nvGrpSpPr>
        <p:grpSpPr>
          <a:xfrm>
            <a:off x="3201483" y="2286160"/>
            <a:ext cx="11885035" cy="4832623"/>
            <a:chOff x="0" y="-47625"/>
            <a:chExt cx="15846713" cy="6443498"/>
          </a:xfrm>
        </p:grpSpPr>
        <p:sp>
          <p:nvSpPr>
            <p:cNvPr id="97" name="Google Shape;97;p14"/>
            <p:cNvSpPr txBox="1"/>
            <p:nvPr/>
          </p:nvSpPr>
          <p:spPr>
            <a:xfrm>
              <a:off x="0" y="-47625"/>
              <a:ext cx="15846713" cy="1377569"/>
            </a:xfrm>
            <a:prstGeom prst="rect">
              <a:avLst/>
            </a:prstGeom>
            <a:noFill/>
            <a:ln>
              <a:noFill/>
            </a:ln>
          </p:spPr>
          <p:txBody>
            <a:bodyPr anchorCtr="0" anchor="t" bIns="0" lIns="0" spcFirstLastPara="1" rIns="0" wrap="square" tIns="0">
              <a:spAutoFit/>
            </a:bodyPr>
            <a:lstStyle/>
            <a:p>
              <a:pPr indent="0" lvl="0" marL="0" marR="0" rtl="0" algn="ctr">
                <a:lnSpc>
                  <a:spcPct val="126000"/>
                </a:lnSpc>
                <a:spcBef>
                  <a:spcPts val="0"/>
                </a:spcBef>
                <a:spcAft>
                  <a:spcPts val="0"/>
                </a:spcAft>
                <a:buNone/>
              </a:pPr>
              <a:r>
                <a:rPr b="1" i="0" lang="en-US" sz="6600" u="none" cap="none" strike="noStrike">
                  <a:solidFill>
                    <a:srgbClr val="E8EEF1"/>
                  </a:solidFill>
                  <a:latin typeface="Montserrat"/>
                  <a:ea typeface="Montserrat"/>
                  <a:cs typeface="Montserrat"/>
                  <a:sym typeface="Montserrat"/>
                </a:rPr>
                <a:t>Covered Today</a:t>
              </a:r>
              <a:endParaRPr/>
            </a:p>
          </p:txBody>
        </p:sp>
        <p:sp>
          <p:nvSpPr>
            <p:cNvPr id="98" name="Google Shape;98;p14"/>
            <p:cNvSpPr txBox="1"/>
            <p:nvPr/>
          </p:nvSpPr>
          <p:spPr>
            <a:xfrm>
              <a:off x="619701" y="1773111"/>
              <a:ext cx="14607312" cy="7334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US" sz="3600" u="none" cap="none" strike="noStrike">
                  <a:solidFill>
                    <a:srgbClr val="43B0F1"/>
                  </a:solidFill>
                  <a:latin typeface="Montserrat"/>
                  <a:ea typeface="Montserrat"/>
                  <a:cs typeface="Montserrat"/>
                  <a:sym typeface="Montserrat"/>
                </a:rPr>
                <a:t>A brief outline</a:t>
              </a:r>
              <a:endParaRPr/>
            </a:p>
          </p:txBody>
        </p:sp>
        <p:sp>
          <p:nvSpPr>
            <p:cNvPr id="99" name="Google Shape;99;p14"/>
            <p:cNvSpPr txBox="1"/>
            <p:nvPr/>
          </p:nvSpPr>
          <p:spPr>
            <a:xfrm>
              <a:off x="619701" y="3009473"/>
              <a:ext cx="14607300" cy="3386400"/>
            </a:xfrm>
            <a:prstGeom prst="rect">
              <a:avLst/>
            </a:prstGeom>
            <a:noFill/>
            <a:ln>
              <a:noFill/>
            </a:ln>
          </p:spPr>
          <p:txBody>
            <a:bodyPr anchorCtr="0" anchor="t" bIns="0" lIns="0" spcFirstLastPara="1" rIns="0" wrap="square" tIns="0">
              <a:spAutoFit/>
            </a:bodyPr>
            <a:lstStyle/>
            <a:p>
              <a:pPr indent="0" lvl="0" marL="0" marR="0" rtl="0" algn="ctr">
                <a:lnSpc>
                  <a:spcPct val="150000"/>
                </a:lnSpc>
                <a:spcBef>
                  <a:spcPts val="0"/>
                </a:spcBef>
                <a:spcAft>
                  <a:spcPts val="0"/>
                </a:spcAft>
                <a:buNone/>
              </a:pPr>
              <a:r>
                <a:rPr lang="en-US" sz="3000">
                  <a:solidFill>
                    <a:srgbClr val="E8EEF1"/>
                  </a:solidFill>
                  <a:latin typeface="Montserrat Light"/>
                  <a:ea typeface="Montserrat Light"/>
                  <a:cs typeface="Montserrat Light"/>
                  <a:sym typeface="Montserrat Light"/>
                </a:rPr>
                <a:t>Introduction</a:t>
              </a:r>
              <a:endParaRPr/>
            </a:p>
            <a:p>
              <a:pPr indent="0" lvl="0" marL="0" marR="0" rtl="0" algn="ctr">
                <a:lnSpc>
                  <a:spcPct val="150000"/>
                </a:lnSpc>
                <a:spcBef>
                  <a:spcPts val="0"/>
                </a:spcBef>
                <a:spcAft>
                  <a:spcPts val="0"/>
                </a:spcAft>
                <a:buNone/>
              </a:pPr>
              <a:r>
                <a:rPr lang="en-US" sz="3000">
                  <a:solidFill>
                    <a:srgbClr val="E8EEF1"/>
                  </a:solidFill>
                  <a:latin typeface="Montserrat Light"/>
                  <a:ea typeface="Montserrat Light"/>
                  <a:cs typeface="Montserrat Light"/>
                  <a:sym typeface="Montserrat Light"/>
                </a:rPr>
                <a:t>Data Cleaning and Processing</a:t>
              </a:r>
              <a:endParaRPr sz="3000">
                <a:solidFill>
                  <a:srgbClr val="E8EEF1"/>
                </a:solidFill>
                <a:latin typeface="Montserrat Light"/>
                <a:ea typeface="Montserrat Light"/>
                <a:cs typeface="Montserrat Light"/>
                <a:sym typeface="Montserrat Light"/>
              </a:endParaRPr>
            </a:p>
            <a:p>
              <a:pPr indent="0" lvl="0" marL="0" marR="0" rtl="0" algn="ctr">
                <a:lnSpc>
                  <a:spcPct val="150000"/>
                </a:lnSpc>
                <a:spcBef>
                  <a:spcPts val="0"/>
                </a:spcBef>
                <a:spcAft>
                  <a:spcPts val="0"/>
                </a:spcAft>
                <a:buClr>
                  <a:srgbClr val="000000"/>
                </a:buClr>
                <a:buFont typeface="Arial"/>
                <a:buNone/>
              </a:pPr>
              <a:r>
                <a:rPr lang="en-US" sz="3000">
                  <a:solidFill>
                    <a:srgbClr val="E8EEF1"/>
                  </a:solidFill>
                  <a:latin typeface="Montserrat Light"/>
                  <a:ea typeface="Montserrat Light"/>
                  <a:cs typeface="Montserrat Light"/>
                  <a:sym typeface="Montserrat Light"/>
                </a:rPr>
                <a:t>Machine Learning Models and Comparison</a:t>
              </a:r>
              <a:endParaRPr/>
            </a:p>
            <a:p>
              <a:pPr indent="0" lvl="0" marL="0" marR="0" rtl="0" algn="ctr">
                <a:lnSpc>
                  <a:spcPct val="150000"/>
                </a:lnSpc>
                <a:spcBef>
                  <a:spcPts val="0"/>
                </a:spcBef>
                <a:spcAft>
                  <a:spcPts val="0"/>
                </a:spcAft>
                <a:buNone/>
              </a:pPr>
              <a:r>
                <a:rPr lang="en-US" sz="3000">
                  <a:solidFill>
                    <a:srgbClr val="E8EEF1"/>
                  </a:solidFill>
                  <a:latin typeface="Montserrat Light"/>
                  <a:ea typeface="Montserrat Light"/>
                  <a:cs typeface="Montserrat Light"/>
                  <a:sym typeface="Montserrat Light"/>
                </a:rPr>
                <a:t>Conclusion and Future Improvements</a:t>
              </a:r>
              <a:endParaRPr/>
            </a:p>
          </p:txBody>
        </p:sp>
      </p:grpSp>
      <p:sp>
        <p:nvSpPr>
          <p:cNvPr id="100" name="Google Shape;100;p14"/>
          <p:cNvSpPr/>
          <p:nvPr/>
        </p:nvSpPr>
        <p:spPr>
          <a:xfrm>
            <a:off x="-675946" y="8915614"/>
            <a:ext cx="2886906" cy="685373"/>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4"/>
          <p:cNvSpPr/>
          <p:nvPr/>
        </p:nvSpPr>
        <p:spPr>
          <a:xfrm rot="10800000">
            <a:off x="16202354" y="686014"/>
            <a:ext cx="2886906" cy="685373"/>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329" name="Shape 329"/>
        <p:cNvGrpSpPr/>
        <p:nvPr/>
      </p:nvGrpSpPr>
      <p:grpSpPr>
        <a:xfrm>
          <a:off x="0" y="0"/>
          <a:ext cx="0" cy="0"/>
          <a:chOff x="0" y="0"/>
          <a:chExt cx="0" cy="0"/>
        </a:xfrm>
      </p:grpSpPr>
      <p:sp>
        <p:nvSpPr>
          <p:cNvPr id="330" name="Google Shape;330;p32"/>
          <p:cNvSpPr/>
          <p:nvPr/>
        </p:nvSpPr>
        <p:spPr>
          <a:xfrm>
            <a:off x="-1447800" y="5105400"/>
            <a:ext cx="19735800" cy="5507100"/>
          </a:xfrm>
          <a:prstGeom prst="rect">
            <a:avLst/>
          </a:pr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1" name="Google Shape;331;p32"/>
          <p:cNvPicPr preferRelativeResize="0"/>
          <p:nvPr/>
        </p:nvPicPr>
        <p:blipFill rotWithShape="1">
          <a:blip r:embed="rId3">
            <a:alphaModFix/>
          </a:blip>
          <a:srcRect b="0" l="27813" r="50567" t="32425"/>
          <a:stretch/>
        </p:blipFill>
        <p:spPr>
          <a:xfrm>
            <a:off x="17058901" y="-325560"/>
            <a:ext cx="2458198" cy="10938119"/>
          </a:xfrm>
          <a:prstGeom prst="rect">
            <a:avLst/>
          </a:prstGeom>
          <a:noFill/>
          <a:ln>
            <a:noFill/>
          </a:ln>
        </p:spPr>
      </p:pic>
      <p:grpSp>
        <p:nvGrpSpPr>
          <p:cNvPr id="332" name="Google Shape;332;p32"/>
          <p:cNvGrpSpPr/>
          <p:nvPr/>
        </p:nvGrpSpPr>
        <p:grpSpPr>
          <a:xfrm>
            <a:off x="8763000" y="1616653"/>
            <a:ext cx="7986175" cy="2239496"/>
            <a:chOff x="0" y="-9525"/>
            <a:chExt cx="10648233" cy="2985996"/>
          </a:xfrm>
        </p:grpSpPr>
        <p:sp>
          <p:nvSpPr>
            <p:cNvPr id="333" name="Google Shape;333;p32"/>
            <p:cNvSpPr txBox="1"/>
            <p:nvPr/>
          </p:nvSpPr>
          <p:spPr>
            <a:xfrm>
              <a:off x="0" y="-9525"/>
              <a:ext cx="9796800" cy="7389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US" sz="3600">
                  <a:solidFill>
                    <a:srgbClr val="E8EEF1"/>
                  </a:solidFill>
                  <a:latin typeface="Montserrat"/>
                  <a:ea typeface="Montserrat"/>
                  <a:cs typeface="Montserrat"/>
                  <a:sym typeface="Montserrat"/>
                </a:rPr>
                <a:t>Different Activation Functions</a:t>
              </a:r>
              <a:endParaRPr/>
            </a:p>
          </p:txBody>
        </p:sp>
        <p:sp>
          <p:nvSpPr>
            <p:cNvPr id="334" name="Google Shape;334;p32"/>
            <p:cNvSpPr txBox="1"/>
            <p:nvPr/>
          </p:nvSpPr>
          <p:spPr>
            <a:xfrm>
              <a:off x="33" y="1334571"/>
              <a:ext cx="10648200" cy="16419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b="1" lang="en-US" sz="2000">
                  <a:solidFill>
                    <a:srgbClr val="E8EEF1"/>
                  </a:solidFill>
                  <a:latin typeface="Montserrat"/>
                  <a:ea typeface="Montserrat"/>
                  <a:cs typeface="Montserrat"/>
                  <a:sym typeface="Montserrat"/>
                </a:rPr>
                <a:t>Both of Relu and Tanh activation functions have relevant high accuracy, which means this kind of activation mechanisms may be more useful than Logistic.</a:t>
              </a:r>
              <a:endParaRPr b="1" sz="2000">
                <a:solidFill>
                  <a:srgbClr val="E8EEF1"/>
                </a:solidFill>
                <a:latin typeface="Montserrat"/>
                <a:ea typeface="Montserrat"/>
                <a:cs typeface="Montserrat"/>
                <a:sym typeface="Montserrat"/>
              </a:endParaRPr>
            </a:p>
          </p:txBody>
        </p:sp>
      </p:grpSp>
      <p:grpSp>
        <p:nvGrpSpPr>
          <p:cNvPr id="335" name="Google Shape;335;p32"/>
          <p:cNvGrpSpPr/>
          <p:nvPr/>
        </p:nvGrpSpPr>
        <p:grpSpPr>
          <a:xfrm>
            <a:off x="8763000" y="6645853"/>
            <a:ext cx="9012375" cy="2680672"/>
            <a:chOff x="0" y="-9525"/>
            <a:chExt cx="12016500" cy="3574229"/>
          </a:xfrm>
        </p:grpSpPr>
        <p:sp>
          <p:nvSpPr>
            <p:cNvPr id="336" name="Google Shape;336;p32"/>
            <p:cNvSpPr txBox="1"/>
            <p:nvPr/>
          </p:nvSpPr>
          <p:spPr>
            <a:xfrm>
              <a:off x="0" y="-9525"/>
              <a:ext cx="9796800" cy="7389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US" sz="3600">
                  <a:solidFill>
                    <a:srgbClr val="1E3D58"/>
                  </a:solidFill>
                  <a:latin typeface="Montserrat"/>
                  <a:ea typeface="Montserrat"/>
                  <a:cs typeface="Montserrat"/>
                  <a:sym typeface="Montserrat"/>
                </a:rPr>
                <a:t>Different Solvers</a:t>
              </a:r>
              <a:endParaRPr/>
            </a:p>
          </p:txBody>
        </p:sp>
        <p:sp>
          <p:nvSpPr>
            <p:cNvPr id="337" name="Google Shape;337;p32"/>
            <p:cNvSpPr txBox="1"/>
            <p:nvPr/>
          </p:nvSpPr>
          <p:spPr>
            <a:xfrm>
              <a:off x="0" y="1102004"/>
              <a:ext cx="12016500" cy="24627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lang="en-US" sz="3000">
                  <a:solidFill>
                    <a:srgbClr val="1E3D58"/>
                  </a:solidFill>
                  <a:latin typeface="Montserrat Light"/>
                  <a:ea typeface="Montserrat Light"/>
                  <a:cs typeface="Montserrat Light"/>
                  <a:sym typeface="Montserrat Light"/>
                </a:rPr>
                <a:t>Given all the other parameters default, the difference of accuracy between Lbfgs, Sgd, Adam is shown：</a:t>
              </a:r>
              <a:endParaRPr/>
            </a:p>
          </p:txBody>
        </p:sp>
      </p:grpSp>
      <p:sp>
        <p:nvSpPr>
          <p:cNvPr id="338" name="Google Shape;338;p32"/>
          <p:cNvSpPr/>
          <p:nvPr/>
        </p:nvSpPr>
        <p:spPr>
          <a:xfrm>
            <a:off x="-571500" y="4800814"/>
            <a:ext cx="2886906" cy="685373"/>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39" name="Google Shape;339;p32"/>
          <p:cNvPicPr preferRelativeResize="0"/>
          <p:nvPr/>
        </p:nvPicPr>
        <p:blipFill rotWithShape="1">
          <a:blip r:embed="rId4">
            <a:alphaModFix/>
          </a:blip>
          <a:srcRect b="0" l="0" r="1594" t="0"/>
          <a:stretch/>
        </p:blipFill>
        <p:spPr>
          <a:xfrm>
            <a:off x="-367500" y="-133350"/>
            <a:ext cx="7858899" cy="5238751"/>
          </a:xfrm>
          <a:prstGeom prst="rect">
            <a:avLst/>
          </a:prstGeom>
          <a:noFill/>
          <a:ln>
            <a:noFill/>
          </a:ln>
        </p:spPr>
      </p:pic>
      <p:pic>
        <p:nvPicPr>
          <p:cNvPr id="340" name="Google Shape;340;p32"/>
          <p:cNvPicPr preferRelativeResize="0"/>
          <p:nvPr/>
        </p:nvPicPr>
        <p:blipFill>
          <a:blip r:embed="rId5">
            <a:alphaModFix/>
          </a:blip>
          <a:stretch>
            <a:fillRect/>
          </a:stretch>
        </p:blipFill>
        <p:spPr>
          <a:xfrm>
            <a:off x="-240226" y="5085724"/>
            <a:ext cx="7731621" cy="58009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344" name="Shape 344"/>
        <p:cNvGrpSpPr/>
        <p:nvPr/>
      </p:nvGrpSpPr>
      <p:grpSpPr>
        <a:xfrm>
          <a:off x="0" y="0"/>
          <a:ext cx="0" cy="0"/>
          <a:chOff x="0" y="0"/>
          <a:chExt cx="0" cy="0"/>
        </a:xfrm>
      </p:grpSpPr>
      <p:sp>
        <p:nvSpPr>
          <p:cNvPr id="345" name="Google Shape;345;p33"/>
          <p:cNvSpPr/>
          <p:nvPr/>
        </p:nvSpPr>
        <p:spPr>
          <a:xfrm>
            <a:off x="6977841" y="331550"/>
            <a:ext cx="5323837" cy="4635326"/>
          </a:xfrm>
          <a:prstGeom prst="rect">
            <a:avLst/>
          </a:prstGeom>
          <a:solidFill>
            <a:srgbClr val="E8EEF1">
              <a:alpha val="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3"/>
          <p:cNvSpPr txBox="1"/>
          <p:nvPr/>
        </p:nvSpPr>
        <p:spPr>
          <a:xfrm>
            <a:off x="1389270" y="6801365"/>
            <a:ext cx="5351700" cy="1955700"/>
          </a:xfrm>
          <a:prstGeom prst="rect">
            <a:avLst/>
          </a:prstGeom>
          <a:noFill/>
          <a:ln>
            <a:noFill/>
          </a:ln>
        </p:spPr>
        <p:txBody>
          <a:bodyPr anchorCtr="0" anchor="t" bIns="0" lIns="0" spcFirstLastPara="1" rIns="0" wrap="square" tIns="0">
            <a:spAutoFit/>
          </a:bodyPr>
          <a:lstStyle/>
          <a:p>
            <a:pPr indent="0" lvl="0" marL="0" marR="0" rtl="0" algn="l">
              <a:lnSpc>
                <a:spcPct val="131000"/>
              </a:lnSpc>
              <a:spcBef>
                <a:spcPts val="0"/>
              </a:spcBef>
              <a:spcAft>
                <a:spcPts val="0"/>
              </a:spcAft>
              <a:buNone/>
            </a:pPr>
            <a:r>
              <a:rPr b="1" lang="en-US" sz="5500">
                <a:solidFill>
                  <a:srgbClr val="E8EEF1"/>
                </a:solidFill>
                <a:latin typeface="Montserrat"/>
                <a:ea typeface="Montserrat"/>
                <a:cs typeface="Montserrat"/>
                <a:sym typeface="Montserrat"/>
              </a:rPr>
              <a:t>The learning curve</a:t>
            </a:r>
            <a:endParaRPr/>
          </a:p>
        </p:txBody>
      </p:sp>
      <p:sp>
        <p:nvSpPr>
          <p:cNvPr id="347" name="Google Shape;347;p33"/>
          <p:cNvSpPr/>
          <p:nvPr/>
        </p:nvSpPr>
        <p:spPr>
          <a:xfrm>
            <a:off x="6977841" y="5320124"/>
            <a:ext cx="5323837" cy="4635326"/>
          </a:xfrm>
          <a:prstGeom prst="rect">
            <a:avLst/>
          </a:prstGeom>
          <a:solidFill>
            <a:srgbClr val="E8EEF1">
              <a:alpha val="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3"/>
          <p:cNvSpPr/>
          <p:nvPr/>
        </p:nvSpPr>
        <p:spPr>
          <a:xfrm>
            <a:off x="12621722" y="331550"/>
            <a:ext cx="5323837" cy="4635326"/>
          </a:xfrm>
          <a:prstGeom prst="rect">
            <a:avLst/>
          </a:prstGeom>
          <a:solidFill>
            <a:srgbClr val="E8EEF1">
              <a:alpha val="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3"/>
          <p:cNvSpPr/>
          <p:nvPr/>
        </p:nvSpPr>
        <p:spPr>
          <a:xfrm>
            <a:off x="12621722" y="5320124"/>
            <a:ext cx="5323837" cy="4635326"/>
          </a:xfrm>
          <a:prstGeom prst="rect">
            <a:avLst/>
          </a:prstGeom>
          <a:solidFill>
            <a:srgbClr val="E8EEF1">
              <a:alpha val="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0" name="Google Shape;350;p33"/>
          <p:cNvPicPr preferRelativeResize="0"/>
          <p:nvPr/>
        </p:nvPicPr>
        <p:blipFill rotWithShape="1">
          <a:blip r:embed="rId3">
            <a:alphaModFix/>
          </a:blip>
          <a:srcRect b="0" l="27813" r="50567" t="32425"/>
          <a:stretch/>
        </p:blipFill>
        <p:spPr>
          <a:xfrm>
            <a:off x="-1343399" y="-651119"/>
            <a:ext cx="2458198" cy="10938119"/>
          </a:xfrm>
          <a:prstGeom prst="rect">
            <a:avLst/>
          </a:prstGeom>
          <a:noFill/>
          <a:ln>
            <a:noFill/>
          </a:ln>
        </p:spPr>
      </p:pic>
      <p:sp>
        <p:nvSpPr>
          <p:cNvPr id="351" name="Google Shape;351;p33"/>
          <p:cNvSpPr/>
          <p:nvPr/>
        </p:nvSpPr>
        <p:spPr>
          <a:xfrm>
            <a:off x="-535582" y="-533400"/>
            <a:ext cx="1165946" cy="11353800"/>
          </a:xfrm>
          <a:prstGeom prst="rect">
            <a:avLst/>
          </a:pr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 name="Google Shape;352;p33"/>
          <p:cNvGrpSpPr/>
          <p:nvPr/>
        </p:nvGrpSpPr>
        <p:grpSpPr>
          <a:xfrm>
            <a:off x="12613275" y="5558000"/>
            <a:ext cx="5351635" cy="4357450"/>
            <a:chOff x="-234922" y="-95250"/>
            <a:chExt cx="6304200" cy="5809933"/>
          </a:xfrm>
        </p:grpSpPr>
        <p:sp>
          <p:nvSpPr>
            <p:cNvPr id="353" name="Google Shape;353;p33"/>
            <p:cNvSpPr txBox="1"/>
            <p:nvPr/>
          </p:nvSpPr>
          <p:spPr>
            <a:xfrm>
              <a:off x="0" y="-95250"/>
              <a:ext cx="5976300" cy="656700"/>
            </a:xfrm>
            <a:prstGeom prst="rect">
              <a:avLst/>
            </a:prstGeom>
            <a:noFill/>
            <a:ln>
              <a:noFill/>
            </a:ln>
          </p:spPr>
          <p:txBody>
            <a:bodyPr anchorCtr="0" anchor="t" bIns="0" lIns="0" spcFirstLastPara="1" rIns="0" wrap="square" tIns="0">
              <a:spAutoFit/>
            </a:bodyPr>
            <a:lstStyle/>
            <a:p>
              <a:pPr indent="0" lvl="0" marL="0" marR="0" rtl="0" algn="ctr">
                <a:lnSpc>
                  <a:spcPct val="153000"/>
                </a:lnSpc>
                <a:spcBef>
                  <a:spcPts val="0"/>
                </a:spcBef>
                <a:spcAft>
                  <a:spcPts val="0"/>
                </a:spcAft>
                <a:buNone/>
              </a:pPr>
              <a:r>
                <a:rPr lang="en-US" sz="3200">
                  <a:solidFill>
                    <a:srgbClr val="43B0F1"/>
                  </a:solidFill>
                  <a:latin typeface="Montserrat"/>
                  <a:ea typeface="Montserrat"/>
                  <a:cs typeface="Montserrat"/>
                  <a:sym typeface="Montserrat"/>
                </a:rPr>
                <a:t>Results</a:t>
              </a:r>
              <a:endParaRPr/>
            </a:p>
          </p:txBody>
        </p:sp>
        <p:sp>
          <p:nvSpPr>
            <p:cNvPr id="354" name="Google Shape;354;p33"/>
            <p:cNvSpPr txBox="1"/>
            <p:nvPr/>
          </p:nvSpPr>
          <p:spPr>
            <a:xfrm>
              <a:off x="-234922" y="698683"/>
              <a:ext cx="6304200" cy="50160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600">
                  <a:solidFill>
                    <a:srgbClr val="E8EEF1"/>
                  </a:solidFill>
                  <a:latin typeface="Montserrat Light"/>
                  <a:ea typeface="Montserrat Light"/>
                  <a:cs typeface="Montserrat Light"/>
                  <a:sym typeface="Montserrat Light"/>
                </a:rPr>
                <a:t>Logistic and Tanh have relevant better fitting ability, while Relu is quite underfitting. </a:t>
              </a:r>
              <a:endParaRPr sz="2600">
                <a:solidFill>
                  <a:srgbClr val="E8EEF1"/>
                </a:solidFill>
                <a:latin typeface="Montserrat Light"/>
                <a:ea typeface="Montserrat Light"/>
                <a:cs typeface="Montserrat Light"/>
                <a:sym typeface="Montserrat Light"/>
              </a:endParaRPr>
            </a:p>
            <a:p>
              <a:pPr indent="0" lvl="0" marL="0" marR="0" rtl="0" algn="l">
                <a:lnSpc>
                  <a:spcPct val="140000"/>
                </a:lnSpc>
                <a:spcBef>
                  <a:spcPts val="0"/>
                </a:spcBef>
                <a:spcAft>
                  <a:spcPts val="0"/>
                </a:spcAft>
                <a:buNone/>
              </a:pPr>
              <a:r>
                <a:rPr lang="en-US" sz="2600">
                  <a:solidFill>
                    <a:srgbClr val="E8EEF1"/>
                  </a:solidFill>
                  <a:latin typeface="Montserrat Light"/>
                  <a:ea typeface="Montserrat Light"/>
                  <a:cs typeface="Montserrat Light"/>
                  <a:sym typeface="Montserrat Light"/>
                </a:rPr>
                <a:t>It may be caused by  a gradient vanishing problem in negative value regions </a:t>
              </a:r>
              <a:endParaRPr sz="2600">
                <a:solidFill>
                  <a:srgbClr val="E8EEF1"/>
                </a:solidFill>
                <a:latin typeface="Montserrat Light"/>
                <a:ea typeface="Montserrat Light"/>
                <a:cs typeface="Montserrat Light"/>
                <a:sym typeface="Montserrat Light"/>
              </a:endParaRPr>
            </a:p>
            <a:p>
              <a:pPr indent="0" lvl="0" marL="0" marR="0" rtl="0" algn="ctr">
                <a:lnSpc>
                  <a:spcPct val="140000"/>
                </a:lnSpc>
                <a:spcBef>
                  <a:spcPts val="0"/>
                </a:spcBef>
                <a:spcAft>
                  <a:spcPts val="0"/>
                </a:spcAft>
                <a:buNone/>
              </a:pPr>
              <a:r>
                <a:t/>
              </a:r>
              <a:endParaRPr sz="2600">
                <a:solidFill>
                  <a:srgbClr val="E8EEF1"/>
                </a:solidFill>
                <a:latin typeface="Montserrat Light"/>
                <a:ea typeface="Montserrat Light"/>
                <a:cs typeface="Montserrat Light"/>
                <a:sym typeface="Montserrat Light"/>
              </a:endParaRPr>
            </a:p>
          </p:txBody>
        </p:sp>
      </p:grpSp>
      <p:sp>
        <p:nvSpPr>
          <p:cNvPr id="355" name="Google Shape;355;p33"/>
          <p:cNvSpPr/>
          <p:nvPr/>
        </p:nvSpPr>
        <p:spPr>
          <a:xfrm>
            <a:off x="-675946" y="9119544"/>
            <a:ext cx="2886906" cy="685373"/>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56" name="Google Shape;356;p33"/>
          <p:cNvPicPr preferRelativeResize="0"/>
          <p:nvPr/>
        </p:nvPicPr>
        <p:blipFill>
          <a:blip r:embed="rId4">
            <a:alphaModFix/>
          </a:blip>
          <a:stretch>
            <a:fillRect/>
          </a:stretch>
        </p:blipFill>
        <p:spPr>
          <a:xfrm>
            <a:off x="6949975" y="331550"/>
            <a:ext cx="5351700" cy="4635325"/>
          </a:xfrm>
          <a:prstGeom prst="rect">
            <a:avLst/>
          </a:prstGeom>
          <a:noFill/>
          <a:ln>
            <a:noFill/>
          </a:ln>
        </p:spPr>
      </p:pic>
      <p:pic>
        <p:nvPicPr>
          <p:cNvPr id="357" name="Google Shape;357;p33"/>
          <p:cNvPicPr preferRelativeResize="0"/>
          <p:nvPr/>
        </p:nvPicPr>
        <p:blipFill>
          <a:blip r:embed="rId5">
            <a:alphaModFix/>
          </a:blip>
          <a:stretch>
            <a:fillRect/>
          </a:stretch>
        </p:blipFill>
        <p:spPr>
          <a:xfrm>
            <a:off x="12621725" y="331549"/>
            <a:ext cx="5323825" cy="4635325"/>
          </a:xfrm>
          <a:prstGeom prst="rect">
            <a:avLst/>
          </a:prstGeom>
          <a:noFill/>
          <a:ln>
            <a:noFill/>
          </a:ln>
        </p:spPr>
      </p:pic>
      <p:pic>
        <p:nvPicPr>
          <p:cNvPr id="358" name="Google Shape;358;p33"/>
          <p:cNvPicPr preferRelativeResize="0"/>
          <p:nvPr/>
        </p:nvPicPr>
        <p:blipFill>
          <a:blip r:embed="rId6">
            <a:alphaModFix/>
          </a:blip>
          <a:stretch>
            <a:fillRect/>
          </a:stretch>
        </p:blipFill>
        <p:spPr>
          <a:xfrm>
            <a:off x="6949975" y="5320125"/>
            <a:ext cx="5351701" cy="46353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362" name="Shape 362"/>
        <p:cNvGrpSpPr/>
        <p:nvPr/>
      </p:nvGrpSpPr>
      <p:grpSpPr>
        <a:xfrm>
          <a:off x="0" y="0"/>
          <a:ext cx="0" cy="0"/>
          <a:chOff x="0" y="0"/>
          <a:chExt cx="0" cy="0"/>
        </a:xfrm>
      </p:grpSpPr>
      <p:sp>
        <p:nvSpPr>
          <p:cNvPr id="363" name="Google Shape;363;p34"/>
          <p:cNvSpPr/>
          <p:nvPr/>
        </p:nvSpPr>
        <p:spPr>
          <a:xfrm>
            <a:off x="-571500" y="-514350"/>
            <a:ext cx="9715500" cy="11315700"/>
          </a:xfrm>
          <a:prstGeom prst="rect">
            <a:avLst/>
          </a:pr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4"/>
          <p:cNvSpPr txBox="1"/>
          <p:nvPr/>
        </p:nvSpPr>
        <p:spPr>
          <a:xfrm>
            <a:off x="305202" y="1717800"/>
            <a:ext cx="7549650" cy="1015875"/>
          </a:xfrm>
          <a:prstGeom prst="rect">
            <a:avLst/>
          </a:prstGeom>
          <a:noFill/>
          <a:ln>
            <a:noFill/>
          </a:ln>
        </p:spPr>
        <p:txBody>
          <a:bodyPr anchorCtr="0" anchor="t" bIns="0" lIns="0" spcFirstLastPara="1" rIns="0" wrap="square" tIns="0">
            <a:spAutoFit/>
          </a:bodyPr>
          <a:lstStyle/>
          <a:p>
            <a:pPr indent="0" lvl="0" marL="0" marR="0" rtl="0" algn="ctr">
              <a:lnSpc>
                <a:spcPct val="126000"/>
              </a:lnSpc>
              <a:spcBef>
                <a:spcPts val="0"/>
              </a:spcBef>
              <a:spcAft>
                <a:spcPts val="0"/>
              </a:spcAft>
              <a:buNone/>
            </a:pPr>
            <a:r>
              <a:rPr b="1" lang="en-US" sz="6600">
                <a:solidFill>
                  <a:srgbClr val="1E3D58"/>
                </a:solidFill>
                <a:latin typeface="Montserrat"/>
                <a:ea typeface="Montserrat"/>
                <a:cs typeface="Montserrat"/>
                <a:sym typeface="Montserrat"/>
              </a:rPr>
              <a:t>one hidden layer</a:t>
            </a:r>
            <a:endParaRPr/>
          </a:p>
        </p:txBody>
      </p:sp>
      <p:grpSp>
        <p:nvGrpSpPr>
          <p:cNvPr id="365" name="Google Shape;365;p34"/>
          <p:cNvGrpSpPr/>
          <p:nvPr/>
        </p:nvGrpSpPr>
        <p:grpSpPr>
          <a:xfrm>
            <a:off x="9589800" y="1371375"/>
            <a:ext cx="8503200" cy="2262137"/>
            <a:chOff x="-1485208" y="-3308368"/>
            <a:chExt cx="11337600" cy="3016183"/>
          </a:xfrm>
        </p:grpSpPr>
        <p:sp>
          <p:nvSpPr>
            <p:cNvPr id="366" name="Google Shape;366;p34"/>
            <p:cNvSpPr txBox="1"/>
            <p:nvPr/>
          </p:nvSpPr>
          <p:spPr>
            <a:xfrm>
              <a:off x="-1485208" y="-3308368"/>
              <a:ext cx="11337600" cy="1354500"/>
            </a:xfrm>
            <a:prstGeom prst="rect">
              <a:avLst/>
            </a:prstGeom>
            <a:noFill/>
            <a:ln>
              <a:noFill/>
            </a:ln>
          </p:spPr>
          <p:txBody>
            <a:bodyPr anchorCtr="0" anchor="t" bIns="0" lIns="0" spcFirstLastPara="1" rIns="0" wrap="square" tIns="0">
              <a:spAutoFit/>
            </a:bodyPr>
            <a:lstStyle/>
            <a:p>
              <a:pPr indent="0" lvl="0" marL="0" marR="0" rtl="0" algn="ctr">
                <a:lnSpc>
                  <a:spcPct val="126000"/>
                </a:lnSpc>
                <a:spcBef>
                  <a:spcPts val="0"/>
                </a:spcBef>
                <a:spcAft>
                  <a:spcPts val="0"/>
                </a:spcAft>
                <a:buNone/>
              </a:pPr>
              <a:r>
                <a:rPr b="1" lang="en-US" sz="6600">
                  <a:solidFill>
                    <a:srgbClr val="E8EEF1"/>
                  </a:solidFill>
                  <a:latin typeface="Montserrat"/>
                  <a:ea typeface="Montserrat"/>
                  <a:cs typeface="Montserrat"/>
                  <a:sym typeface="Montserrat"/>
                </a:rPr>
                <a:t>two hidden layers</a:t>
              </a:r>
              <a:endParaRPr/>
            </a:p>
          </p:txBody>
        </p:sp>
        <p:sp>
          <p:nvSpPr>
            <p:cNvPr id="367" name="Google Shape;367;p34"/>
            <p:cNvSpPr txBox="1"/>
            <p:nvPr/>
          </p:nvSpPr>
          <p:spPr>
            <a:xfrm>
              <a:off x="-130643" y="-1953885"/>
              <a:ext cx="8628600" cy="1661700"/>
            </a:xfrm>
            <a:prstGeom prst="rect">
              <a:avLst/>
            </a:prstGeom>
            <a:noFill/>
            <a:ln>
              <a:noFill/>
            </a:ln>
          </p:spPr>
          <p:txBody>
            <a:bodyPr anchorCtr="0" anchor="t" bIns="0" lIns="0" spcFirstLastPara="1" rIns="0" wrap="square" tIns="0">
              <a:spAutoFit/>
            </a:bodyPr>
            <a:lstStyle/>
            <a:p>
              <a:pPr indent="0" lvl="0" marL="0" marR="0" rtl="0" algn="ctr">
                <a:lnSpc>
                  <a:spcPct val="153000"/>
                </a:lnSpc>
                <a:spcBef>
                  <a:spcPts val="0"/>
                </a:spcBef>
                <a:spcAft>
                  <a:spcPts val="0"/>
                </a:spcAft>
                <a:buNone/>
              </a:pPr>
              <a:r>
                <a:rPr lang="en-US" sz="3200">
                  <a:solidFill>
                    <a:srgbClr val="E8EEF1"/>
                  </a:solidFill>
                  <a:latin typeface="Montserrat"/>
                  <a:ea typeface="Montserrat"/>
                  <a:cs typeface="Montserrat"/>
                  <a:sym typeface="Montserrat"/>
                </a:rPr>
                <a:t>Adjusting the number in the second layer</a:t>
              </a:r>
              <a:endParaRPr/>
            </a:p>
          </p:txBody>
        </p:sp>
      </p:grpSp>
      <p:pic>
        <p:nvPicPr>
          <p:cNvPr id="368" name="Google Shape;368;p34"/>
          <p:cNvPicPr preferRelativeResize="0"/>
          <p:nvPr/>
        </p:nvPicPr>
        <p:blipFill rotWithShape="1">
          <a:blip r:embed="rId3">
            <a:alphaModFix/>
          </a:blip>
          <a:srcRect b="0" l="34849" r="50567" t="32425"/>
          <a:stretch/>
        </p:blipFill>
        <p:spPr>
          <a:xfrm>
            <a:off x="8314951" y="-136769"/>
            <a:ext cx="1658098" cy="10938119"/>
          </a:xfrm>
          <a:prstGeom prst="rect">
            <a:avLst/>
          </a:prstGeom>
          <a:noFill/>
          <a:ln>
            <a:noFill/>
          </a:ln>
        </p:spPr>
      </p:pic>
      <p:sp>
        <p:nvSpPr>
          <p:cNvPr id="369" name="Google Shape;369;p34"/>
          <p:cNvSpPr/>
          <p:nvPr/>
        </p:nvSpPr>
        <p:spPr>
          <a:xfrm>
            <a:off x="-675946" y="8915614"/>
            <a:ext cx="2886906" cy="685373"/>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1E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4"/>
          <p:cNvSpPr/>
          <p:nvPr/>
        </p:nvSpPr>
        <p:spPr>
          <a:xfrm rot="10800000">
            <a:off x="16202354" y="686014"/>
            <a:ext cx="2886906" cy="685373"/>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4"/>
          <p:cNvSpPr txBox="1"/>
          <p:nvPr/>
        </p:nvSpPr>
        <p:spPr>
          <a:xfrm>
            <a:off x="0" y="686400"/>
            <a:ext cx="10787100" cy="1031400"/>
          </a:xfrm>
          <a:prstGeom prst="rect">
            <a:avLst/>
          </a:prstGeom>
          <a:noFill/>
          <a:ln>
            <a:noFill/>
          </a:ln>
        </p:spPr>
        <p:txBody>
          <a:bodyPr anchorCtr="0" anchor="t" bIns="91425" lIns="91425" spcFirstLastPara="1" rIns="91425" wrap="square" tIns="91425">
            <a:spAutoFit/>
          </a:bodyPr>
          <a:lstStyle/>
          <a:p>
            <a:pPr indent="0" lvl="0" marL="0" rtl="0" algn="l">
              <a:lnSpc>
                <a:spcPct val="131000"/>
              </a:lnSpc>
              <a:spcBef>
                <a:spcPts val="0"/>
              </a:spcBef>
              <a:spcAft>
                <a:spcPts val="0"/>
              </a:spcAft>
              <a:buNone/>
            </a:pPr>
            <a:r>
              <a:rPr b="1" lang="en-US" sz="5500">
                <a:solidFill>
                  <a:srgbClr val="E8EEF1"/>
                </a:solidFill>
                <a:latin typeface="Montserrat"/>
                <a:ea typeface="Montserrat"/>
                <a:cs typeface="Montserrat"/>
                <a:sym typeface="Montserrat"/>
              </a:rPr>
              <a:t>The Number of neurons</a:t>
            </a:r>
            <a:endParaRPr/>
          </a:p>
        </p:txBody>
      </p:sp>
      <p:pic>
        <p:nvPicPr>
          <p:cNvPr id="372" name="Google Shape;372;p34"/>
          <p:cNvPicPr preferRelativeResize="0"/>
          <p:nvPr/>
        </p:nvPicPr>
        <p:blipFill>
          <a:blip r:embed="rId4">
            <a:alphaModFix/>
          </a:blip>
          <a:stretch>
            <a:fillRect/>
          </a:stretch>
        </p:blipFill>
        <p:spPr>
          <a:xfrm>
            <a:off x="270712" y="2811850"/>
            <a:ext cx="8031075" cy="6025600"/>
          </a:xfrm>
          <a:prstGeom prst="rect">
            <a:avLst/>
          </a:prstGeom>
          <a:noFill/>
          <a:ln>
            <a:noFill/>
          </a:ln>
        </p:spPr>
      </p:pic>
      <p:pic>
        <p:nvPicPr>
          <p:cNvPr id="373" name="Google Shape;373;p34"/>
          <p:cNvPicPr preferRelativeResize="0"/>
          <p:nvPr/>
        </p:nvPicPr>
        <p:blipFill>
          <a:blip r:embed="rId5">
            <a:alphaModFix/>
          </a:blip>
          <a:stretch>
            <a:fillRect/>
          </a:stretch>
        </p:blipFill>
        <p:spPr>
          <a:xfrm>
            <a:off x="9589800" y="3928901"/>
            <a:ext cx="8503201" cy="5672064"/>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1E3D58"/>
        </a:solidFill>
      </p:bgPr>
    </p:bg>
    <p:spTree>
      <p:nvGrpSpPr>
        <p:cNvPr id="377" name="Shape 377"/>
        <p:cNvGrpSpPr/>
        <p:nvPr/>
      </p:nvGrpSpPr>
      <p:grpSpPr>
        <a:xfrm>
          <a:off x="0" y="0"/>
          <a:ext cx="0" cy="0"/>
          <a:chOff x="0" y="0"/>
          <a:chExt cx="0" cy="0"/>
        </a:xfrm>
      </p:grpSpPr>
      <p:pic>
        <p:nvPicPr>
          <p:cNvPr id="378" name="Google Shape;378;p35"/>
          <p:cNvPicPr preferRelativeResize="0"/>
          <p:nvPr/>
        </p:nvPicPr>
        <p:blipFill rotWithShape="1">
          <a:blip r:embed="rId3">
            <a:alphaModFix/>
          </a:blip>
          <a:srcRect b="0" l="27814" r="50566" t="32427"/>
          <a:stretch/>
        </p:blipFill>
        <p:spPr>
          <a:xfrm>
            <a:off x="12580922" y="-443810"/>
            <a:ext cx="2458197" cy="10938116"/>
          </a:xfrm>
          <a:prstGeom prst="rect">
            <a:avLst/>
          </a:prstGeom>
          <a:noFill/>
          <a:ln>
            <a:noFill/>
          </a:ln>
        </p:spPr>
      </p:pic>
      <p:sp>
        <p:nvSpPr>
          <p:cNvPr id="379" name="Google Shape;379;p35"/>
          <p:cNvSpPr/>
          <p:nvPr/>
        </p:nvSpPr>
        <p:spPr>
          <a:xfrm>
            <a:off x="15155545" y="-533400"/>
            <a:ext cx="2537400" cy="11353800"/>
          </a:xfrm>
          <a:prstGeom prst="rect">
            <a:avLst/>
          </a:pr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0" name="Google Shape;380;p35"/>
          <p:cNvGrpSpPr/>
          <p:nvPr/>
        </p:nvGrpSpPr>
        <p:grpSpPr>
          <a:xfrm>
            <a:off x="564075" y="462640"/>
            <a:ext cx="12442725" cy="6936403"/>
            <a:chOff x="-619500" y="-1666058"/>
            <a:chExt cx="16590300" cy="9248537"/>
          </a:xfrm>
        </p:grpSpPr>
        <p:sp>
          <p:nvSpPr>
            <p:cNvPr id="381" name="Google Shape;381;p35"/>
            <p:cNvSpPr txBox="1"/>
            <p:nvPr/>
          </p:nvSpPr>
          <p:spPr>
            <a:xfrm>
              <a:off x="-619500" y="-1666058"/>
              <a:ext cx="16590300" cy="1190400"/>
            </a:xfrm>
            <a:prstGeom prst="rect">
              <a:avLst/>
            </a:prstGeom>
            <a:noFill/>
            <a:ln>
              <a:noFill/>
            </a:ln>
          </p:spPr>
          <p:txBody>
            <a:bodyPr anchorCtr="0" anchor="t" bIns="0" lIns="0" spcFirstLastPara="1" rIns="0" wrap="square" tIns="0">
              <a:spAutoFit/>
            </a:bodyPr>
            <a:lstStyle/>
            <a:p>
              <a:pPr indent="0" lvl="0" marL="0" marR="0" rtl="0" algn="l">
                <a:lnSpc>
                  <a:spcPct val="126000"/>
                </a:lnSpc>
                <a:spcBef>
                  <a:spcPts val="0"/>
                </a:spcBef>
                <a:spcAft>
                  <a:spcPts val="0"/>
                </a:spcAft>
                <a:buNone/>
              </a:pPr>
              <a:r>
                <a:rPr b="1" lang="en-US" sz="5800">
                  <a:solidFill>
                    <a:srgbClr val="E8EEF1"/>
                  </a:solidFill>
                  <a:latin typeface="Montserrat"/>
                  <a:ea typeface="Montserrat"/>
                  <a:cs typeface="Montserrat"/>
                  <a:sym typeface="Montserrat"/>
                </a:rPr>
                <a:t>Decision Tree Model</a:t>
              </a:r>
              <a:endParaRPr sz="600"/>
            </a:p>
          </p:txBody>
        </p:sp>
        <p:sp>
          <p:nvSpPr>
            <p:cNvPr id="382" name="Google Shape;382;p35"/>
            <p:cNvSpPr txBox="1"/>
            <p:nvPr/>
          </p:nvSpPr>
          <p:spPr>
            <a:xfrm>
              <a:off x="0" y="3353813"/>
              <a:ext cx="15970800" cy="656700"/>
            </a:xfrm>
            <a:prstGeom prst="rect">
              <a:avLst/>
            </a:prstGeom>
            <a:noFill/>
            <a:ln>
              <a:noFill/>
            </a:ln>
          </p:spPr>
          <p:txBody>
            <a:bodyPr anchorCtr="0" anchor="t" bIns="0" lIns="0" spcFirstLastPara="1" rIns="0" wrap="square" tIns="0">
              <a:spAutoFit/>
            </a:bodyPr>
            <a:lstStyle/>
            <a:p>
              <a:pPr indent="0" lvl="0" marL="0" marR="0" rtl="0" algn="l">
                <a:lnSpc>
                  <a:spcPct val="153000"/>
                </a:lnSpc>
                <a:spcBef>
                  <a:spcPts val="0"/>
                </a:spcBef>
                <a:spcAft>
                  <a:spcPts val="0"/>
                </a:spcAft>
                <a:buNone/>
              </a:pPr>
              <a:r>
                <a:rPr lang="en-US" sz="3200">
                  <a:solidFill>
                    <a:srgbClr val="43B0F1"/>
                  </a:solidFill>
                  <a:latin typeface="Montserrat"/>
                  <a:ea typeface="Montserrat"/>
                  <a:cs typeface="Montserrat"/>
                  <a:sym typeface="Montserrat"/>
                </a:rPr>
                <a:t>Parameters：</a:t>
              </a:r>
              <a:endParaRPr/>
            </a:p>
          </p:txBody>
        </p:sp>
        <p:sp>
          <p:nvSpPr>
            <p:cNvPr id="383" name="Google Shape;383;p35"/>
            <p:cNvSpPr txBox="1"/>
            <p:nvPr/>
          </p:nvSpPr>
          <p:spPr>
            <a:xfrm>
              <a:off x="0" y="4196079"/>
              <a:ext cx="15970800" cy="33864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lang="en-US" sz="3000">
                  <a:solidFill>
                    <a:schemeClr val="lt2"/>
                  </a:solidFill>
                  <a:latin typeface="Roboto"/>
                  <a:ea typeface="Roboto"/>
                  <a:cs typeface="Roboto"/>
                  <a:sym typeface="Roboto"/>
                </a:rPr>
                <a:t>Maximum Depth (max_depth): The depth of the model is set to 3 to promote model simplicity and prevent overfitting.</a:t>
              </a:r>
              <a:endParaRPr sz="3000">
                <a:solidFill>
                  <a:schemeClr val="lt2"/>
                </a:solidFill>
                <a:latin typeface="Roboto"/>
                <a:ea typeface="Roboto"/>
                <a:cs typeface="Roboto"/>
                <a:sym typeface="Roboto"/>
              </a:endParaRPr>
            </a:p>
            <a:p>
              <a:pPr indent="0" lvl="0" marL="0" marR="0" rtl="0" algn="l">
                <a:lnSpc>
                  <a:spcPct val="150000"/>
                </a:lnSpc>
                <a:spcBef>
                  <a:spcPts val="0"/>
                </a:spcBef>
                <a:spcAft>
                  <a:spcPts val="0"/>
                </a:spcAft>
                <a:buNone/>
              </a:pPr>
              <a:r>
                <a:rPr lang="en-US" sz="3000">
                  <a:solidFill>
                    <a:schemeClr val="lt2"/>
                  </a:solidFill>
                  <a:latin typeface="Roboto"/>
                  <a:ea typeface="Roboto"/>
                  <a:cs typeface="Roboto"/>
                  <a:sym typeface="Roboto"/>
                </a:rPr>
                <a:t>Fit Criterion: Mean Squared </a:t>
              </a:r>
              <a:r>
                <a:rPr lang="en-US" sz="3000">
                  <a:solidFill>
                    <a:schemeClr val="lt2"/>
                  </a:solidFill>
                  <a:latin typeface="Roboto"/>
                  <a:ea typeface="Roboto"/>
                  <a:cs typeface="Roboto"/>
                  <a:sym typeface="Roboto"/>
                </a:rPr>
                <a:t>Error </a:t>
              </a:r>
              <a:r>
                <a:rPr lang="en-US" sz="3000">
                  <a:solidFill>
                    <a:schemeClr val="lt2"/>
                  </a:solidFill>
                  <a:latin typeface="Roboto"/>
                  <a:ea typeface="Roboto"/>
                  <a:cs typeface="Roboto"/>
                  <a:sym typeface="Roboto"/>
                </a:rPr>
                <a:t>and R² are used as metrics to measure performance.</a:t>
              </a:r>
              <a:endParaRPr sz="3000">
                <a:solidFill>
                  <a:schemeClr val="lt2"/>
                </a:solidFill>
                <a:latin typeface="Montserrat Light"/>
                <a:ea typeface="Montserrat Light"/>
                <a:cs typeface="Montserrat Light"/>
                <a:sym typeface="Montserrat Light"/>
              </a:endParaRPr>
            </a:p>
          </p:txBody>
        </p:sp>
      </p:grpSp>
      <p:sp>
        <p:nvSpPr>
          <p:cNvPr id="384" name="Google Shape;384;p35"/>
          <p:cNvSpPr txBox="1"/>
          <p:nvPr/>
        </p:nvSpPr>
        <p:spPr>
          <a:xfrm>
            <a:off x="1028700" y="1591744"/>
            <a:ext cx="11978100" cy="492600"/>
          </a:xfrm>
          <a:prstGeom prst="rect">
            <a:avLst/>
          </a:prstGeom>
          <a:noFill/>
          <a:ln>
            <a:noFill/>
          </a:ln>
        </p:spPr>
        <p:txBody>
          <a:bodyPr anchorCtr="0" anchor="t" bIns="0" lIns="0" spcFirstLastPara="1" rIns="0" wrap="square" tIns="0">
            <a:spAutoFit/>
          </a:bodyPr>
          <a:lstStyle/>
          <a:p>
            <a:pPr indent="0" lvl="0" marL="0" marR="0" rtl="0" algn="l">
              <a:lnSpc>
                <a:spcPct val="153000"/>
              </a:lnSpc>
              <a:spcBef>
                <a:spcPts val="0"/>
              </a:spcBef>
              <a:spcAft>
                <a:spcPts val="0"/>
              </a:spcAft>
              <a:buNone/>
            </a:pPr>
            <a:r>
              <a:rPr lang="en-US" sz="3200">
                <a:solidFill>
                  <a:srgbClr val="43B0F1"/>
                </a:solidFill>
                <a:latin typeface="Montserrat"/>
                <a:ea typeface="Montserrat"/>
                <a:cs typeface="Montserrat"/>
                <a:sym typeface="Montserrat"/>
              </a:rPr>
              <a:t>Datasets</a:t>
            </a:r>
            <a:r>
              <a:rPr lang="en-US" sz="3200">
                <a:solidFill>
                  <a:srgbClr val="43B0F1"/>
                </a:solidFill>
                <a:latin typeface="Montserrat"/>
                <a:ea typeface="Montserrat"/>
                <a:cs typeface="Montserrat"/>
                <a:sym typeface="Montserrat"/>
              </a:rPr>
              <a:t>：</a:t>
            </a:r>
            <a:endParaRPr/>
          </a:p>
        </p:txBody>
      </p:sp>
      <p:sp>
        <p:nvSpPr>
          <p:cNvPr id="385" name="Google Shape;385;p35"/>
          <p:cNvSpPr txBox="1"/>
          <p:nvPr/>
        </p:nvSpPr>
        <p:spPr>
          <a:xfrm>
            <a:off x="1028700" y="2281443"/>
            <a:ext cx="11978100" cy="18471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lang="en-US" sz="3000">
                <a:solidFill>
                  <a:schemeClr val="lt1"/>
                </a:solidFill>
                <a:latin typeface="Roboto"/>
                <a:ea typeface="Roboto"/>
                <a:cs typeface="Roboto"/>
                <a:sym typeface="Roboto"/>
              </a:rPr>
              <a:t>Identified different subway lines and conducted individual analyses for each stop along each line. The </a:t>
            </a:r>
            <a:r>
              <a:rPr lang="en-US" sz="3000" u="sng">
                <a:solidFill>
                  <a:schemeClr val="lt1"/>
                </a:solidFill>
                <a:latin typeface="Roboto"/>
                <a:ea typeface="Roboto"/>
                <a:cs typeface="Roboto"/>
                <a:sym typeface="Roboto"/>
              </a:rPr>
              <a:t>average flow </a:t>
            </a:r>
            <a:r>
              <a:rPr lang="en-US" sz="3000">
                <a:solidFill>
                  <a:schemeClr val="lt1"/>
                </a:solidFill>
                <a:latin typeface="Roboto"/>
                <a:ea typeface="Roboto"/>
                <a:cs typeface="Roboto"/>
                <a:sym typeface="Roboto"/>
              </a:rPr>
              <a:t>statistics for each line were collected to serve as the target variable for model prediction.</a:t>
            </a:r>
            <a:endParaRPr sz="3000">
              <a:solidFill>
                <a:schemeClr val="lt1"/>
              </a:solidFill>
              <a:latin typeface="Montserrat Light"/>
              <a:ea typeface="Montserrat Light"/>
              <a:cs typeface="Montserrat Light"/>
              <a:sym typeface="Montserrat Light"/>
            </a:endParaRPr>
          </a:p>
        </p:txBody>
      </p:sp>
      <p:sp>
        <p:nvSpPr>
          <p:cNvPr id="386" name="Google Shape;386;p35"/>
          <p:cNvSpPr txBox="1"/>
          <p:nvPr/>
        </p:nvSpPr>
        <p:spPr>
          <a:xfrm>
            <a:off x="1028688" y="7399044"/>
            <a:ext cx="11978100" cy="492600"/>
          </a:xfrm>
          <a:prstGeom prst="rect">
            <a:avLst/>
          </a:prstGeom>
          <a:noFill/>
          <a:ln>
            <a:noFill/>
          </a:ln>
        </p:spPr>
        <p:txBody>
          <a:bodyPr anchorCtr="0" anchor="t" bIns="0" lIns="0" spcFirstLastPara="1" rIns="0" wrap="square" tIns="0">
            <a:spAutoFit/>
          </a:bodyPr>
          <a:lstStyle/>
          <a:p>
            <a:pPr indent="0" lvl="0" marL="0" marR="0" rtl="0" algn="l">
              <a:lnSpc>
                <a:spcPct val="153000"/>
              </a:lnSpc>
              <a:spcBef>
                <a:spcPts val="0"/>
              </a:spcBef>
              <a:spcAft>
                <a:spcPts val="0"/>
              </a:spcAft>
              <a:buNone/>
            </a:pPr>
            <a:r>
              <a:rPr lang="en-US" sz="3200">
                <a:solidFill>
                  <a:srgbClr val="43B0F1"/>
                </a:solidFill>
                <a:latin typeface="Montserrat"/>
                <a:ea typeface="Montserrat"/>
                <a:cs typeface="Montserrat"/>
                <a:sym typeface="Montserrat"/>
              </a:rPr>
              <a:t>Training process</a:t>
            </a:r>
            <a:r>
              <a:rPr lang="en-US" sz="3200">
                <a:solidFill>
                  <a:srgbClr val="43B0F1"/>
                </a:solidFill>
                <a:latin typeface="Montserrat"/>
                <a:ea typeface="Montserrat"/>
                <a:cs typeface="Montserrat"/>
                <a:sym typeface="Montserrat"/>
              </a:rPr>
              <a:t>：</a:t>
            </a:r>
            <a:endParaRPr/>
          </a:p>
        </p:txBody>
      </p:sp>
      <p:sp>
        <p:nvSpPr>
          <p:cNvPr id="387" name="Google Shape;387;p35"/>
          <p:cNvSpPr txBox="1"/>
          <p:nvPr/>
        </p:nvSpPr>
        <p:spPr>
          <a:xfrm>
            <a:off x="1028700" y="7891643"/>
            <a:ext cx="11978100" cy="11544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lang="en-US" sz="3000">
                <a:solidFill>
                  <a:schemeClr val="lt2"/>
                </a:solidFill>
                <a:latin typeface="Roboto"/>
                <a:ea typeface="Roboto"/>
                <a:cs typeface="Roboto"/>
                <a:sym typeface="Roboto"/>
              </a:rPr>
              <a:t>The data set was split into 80% for the training set and 20% </a:t>
            </a:r>
            <a:r>
              <a:rPr lang="en-US" sz="3000">
                <a:solidFill>
                  <a:schemeClr val="lt2"/>
                </a:solidFill>
                <a:latin typeface="Roboto"/>
                <a:ea typeface="Roboto"/>
                <a:cs typeface="Roboto"/>
                <a:sym typeface="Roboto"/>
              </a:rPr>
              <a:t>for</a:t>
            </a:r>
            <a:r>
              <a:rPr lang="en-US" sz="3000">
                <a:solidFill>
                  <a:schemeClr val="lt2"/>
                </a:solidFill>
                <a:latin typeface="Roboto"/>
                <a:ea typeface="Roboto"/>
                <a:cs typeface="Roboto"/>
                <a:sym typeface="Roboto"/>
              </a:rPr>
              <a:t> the testing set.</a:t>
            </a:r>
            <a:endParaRPr sz="3000">
              <a:solidFill>
                <a:schemeClr val="lt2"/>
              </a:solidFill>
              <a:latin typeface="Montserrat Light"/>
              <a:ea typeface="Montserrat Light"/>
              <a:cs typeface="Montserrat Light"/>
              <a:sym typeface="Montserrat 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1E3D58"/>
        </a:solidFill>
      </p:bgPr>
    </p:bg>
    <p:spTree>
      <p:nvGrpSpPr>
        <p:cNvPr id="391" name="Shape 391"/>
        <p:cNvGrpSpPr/>
        <p:nvPr/>
      </p:nvGrpSpPr>
      <p:grpSpPr>
        <a:xfrm>
          <a:off x="0" y="0"/>
          <a:ext cx="0" cy="0"/>
          <a:chOff x="0" y="0"/>
          <a:chExt cx="0" cy="0"/>
        </a:xfrm>
      </p:grpSpPr>
      <p:sp>
        <p:nvSpPr>
          <p:cNvPr id="392" name="Google Shape;392;p36"/>
          <p:cNvSpPr txBox="1"/>
          <p:nvPr/>
        </p:nvSpPr>
        <p:spPr>
          <a:xfrm>
            <a:off x="564075" y="462640"/>
            <a:ext cx="12442725" cy="892800"/>
          </a:xfrm>
          <a:prstGeom prst="rect">
            <a:avLst/>
          </a:prstGeom>
          <a:noFill/>
          <a:ln>
            <a:noFill/>
          </a:ln>
        </p:spPr>
        <p:txBody>
          <a:bodyPr anchorCtr="0" anchor="t" bIns="0" lIns="0" spcFirstLastPara="1" rIns="0" wrap="square" tIns="0">
            <a:spAutoFit/>
          </a:bodyPr>
          <a:lstStyle/>
          <a:p>
            <a:pPr indent="0" lvl="0" marL="0" marR="0" rtl="0" algn="l">
              <a:lnSpc>
                <a:spcPct val="126000"/>
              </a:lnSpc>
              <a:spcBef>
                <a:spcPts val="0"/>
              </a:spcBef>
              <a:spcAft>
                <a:spcPts val="0"/>
              </a:spcAft>
              <a:buNone/>
            </a:pPr>
            <a:r>
              <a:rPr b="1" lang="en-US" sz="5800">
                <a:solidFill>
                  <a:srgbClr val="E8EEF1"/>
                </a:solidFill>
                <a:latin typeface="Montserrat"/>
                <a:ea typeface="Montserrat"/>
                <a:cs typeface="Montserrat"/>
                <a:sym typeface="Montserrat"/>
              </a:rPr>
              <a:t>Decision Tree Model</a:t>
            </a:r>
            <a:endParaRPr sz="600"/>
          </a:p>
        </p:txBody>
      </p:sp>
      <p:sp>
        <p:nvSpPr>
          <p:cNvPr id="393" name="Google Shape;393;p36"/>
          <p:cNvSpPr txBox="1"/>
          <p:nvPr/>
        </p:nvSpPr>
        <p:spPr>
          <a:xfrm>
            <a:off x="1028700" y="1591744"/>
            <a:ext cx="11978100" cy="492600"/>
          </a:xfrm>
          <a:prstGeom prst="rect">
            <a:avLst/>
          </a:prstGeom>
          <a:noFill/>
          <a:ln>
            <a:noFill/>
          </a:ln>
        </p:spPr>
        <p:txBody>
          <a:bodyPr anchorCtr="0" anchor="t" bIns="0" lIns="0" spcFirstLastPara="1" rIns="0" wrap="square" tIns="0">
            <a:spAutoFit/>
          </a:bodyPr>
          <a:lstStyle/>
          <a:p>
            <a:pPr indent="0" lvl="0" marL="0" marR="0" rtl="0" algn="l">
              <a:lnSpc>
                <a:spcPct val="153000"/>
              </a:lnSpc>
              <a:spcBef>
                <a:spcPts val="0"/>
              </a:spcBef>
              <a:spcAft>
                <a:spcPts val="0"/>
              </a:spcAft>
              <a:buNone/>
            </a:pPr>
            <a:r>
              <a:rPr lang="en-US" sz="3200">
                <a:solidFill>
                  <a:srgbClr val="43B0F1"/>
                </a:solidFill>
                <a:latin typeface="Montserrat"/>
                <a:ea typeface="Montserrat"/>
                <a:cs typeface="Montserrat"/>
                <a:sym typeface="Montserrat"/>
              </a:rPr>
              <a:t>RMSE results</a:t>
            </a:r>
            <a:r>
              <a:rPr lang="en-US" sz="3200">
                <a:solidFill>
                  <a:srgbClr val="43B0F1"/>
                </a:solidFill>
                <a:latin typeface="Montserrat"/>
                <a:ea typeface="Montserrat"/>
                <a:cs typeface="Montserrat"/>
                <a:sym typeface="Montserrat"/>
              </a:rPr>
              <a:t>：</a:t>
            </a:r>
            <a:endParaRPr/>
          </a:p>
        </p:txBody>
      </p:sp>
      <p:sp>
        <p:nvSpPr>
          <p:cNvPr id="394" name="Google Shape;394;p36"/>
          <p:cNvSpPr txBox="1"/>
          <p:nvPr/>
        </p:nvSpPr>
        <p:spPr>
          <a:xfrm>
            <a:off x="1028700" y="2149375"/>
            <a:ext cx="9786600" cy="34017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lang="en-US" sz="2600">
                <a:solidFill>
                  <a:schemeClr val="lt1"/>
                </a:solidFill>
                <a:latin typeface="Roboto"/>
                <a:ea typeface="Roboto"/>
                <a:cs typeface="Roboto"/>
                <a:sym typeface="Roboto"/>
              </a:rPr>
              <a:t>The model's RMSE on the training set is 771.18, while it increases to 937.45 on the test set. This difference indicates that the model performs worse on unseen data compared to the data used during training. The bar chart shows that the RMSE values are lower than the average flow mean, suggesting that the model has a certain advantage over a baseline model (which predicts using the mean).</a:t>
            </a:r>
            <a:endParaRPr sz="2600">
              <a:solidFill>
                <a:schemeClr val="lt1"/>
              </a:solidFill>
              <a:latin typeface="Montserrat Light"/>
              <a:ea typeface="Montserrat Light"/>
              <a:cs typeface="Montserrat Light"/>
              <a:sym typeface="Montserrat Light"/>
            </a:endParaRPr>
          </a:p>
        </p:txBody>
      </p:sp>
      <p:sp>
        <p:nvSpPr>
          <p:cNvPr id="395" name="Google Shape;395;p36"/>
          <p:cNvSpPr txBox="1"/>
          <p:nvPr/>
        </p:nvSpPr>
        <p:spPr>
          <a:xfrm>
            <a:off x="1028688" y="5616094"/>
            <a:ext cx="11978100" cy="492600"/>
          </a:xfrm>
          <a:prstGeom prst="rect">
            <a:avLst/>
          </a:prstGeom>
          <a:noFill/>
          <a:ln>
            <a:noFill/>
          </a:ln>
        </p:spPr>
        <p:txBody>
          <a:bodyPr anchorCtr="0" anchor="t" bIns="0" lIns="0" spcFirstLastPara="1" rIns="0" wrap="square" tIns="0">
            <a:spAutoFit/>
          </a:bodyPr>
          <a:lstStyle/>
          <a:p>
            <a:pPr indent="0" lvl="0" marL="0" marR="0" rtl="0" algn="l">
              <a:lnSpc>
                <a:spcPct val="153000"/>
              </a:lnSpc>
              <a:spcBef>
                <a:spcPts val="0"/>
              </a:spcBef>
              <a:spcAft>
                <a:spcPts val="0"/>
              </a:spcAft>
              <a:buNone/>
            </a:pPr>
            <a:r>
              <a:rPr lang="en-US" sz="3200">
                <a:solidFill>
                  <a:srgbClr val="43B0F1"/>
                </a:solidFill>
                <a:latin typeface="Montserrat"/>
                <a:ea typeface="Montserrat"/>
                <a:cs typeface="Montserrat"/>
                <a:sym typeface="Montserrat"/>
              </a:rPr>
              <a:t>R-square results</a:t>
            </a:r>
            <a:r>
              <a:rPr lang="en-US" sz="3200">
                <a:solidFill>
                  <a:srgbClr val="43B0F1"/>
                </a:solidFill>
                <a:latin typeface="Montserrat"/>
                <a:ea typeface="Montserrat"/>
                <a:cs typeface="Montserrat"/>
                <a:sym typeface="Montserrat"/>
              </a:rPr>
              <a:t>：</a:t>
            </a:r>
            <a:endParaRPr/>
          </a:p>
        </p:txBody>
      </p:sp>
      <p:sp>
        <p:nvSpPr>
          <p:cNvPr id="396" name="Google Shape;396;p36"/>
          <p:cNvSpPr txBox="1"/>
          <p:nvPr/>
        </p:nvSpPr>
        <p:spPr>
          <a:xfrm>
            <a:off x="1028700" y="6173725"/>
            <a:ext cx="17065200" cy="52641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lang="en-US" sz="2600">
                <a:solidFill>
                  <a:schemeClr val="lt2"/>
                </a:solidFill>
                <a:latin typeface="Roboto"/>
                <a:ea typeface="Roboto"/>
                <a:cs typeface="Roboto"/>
                <a:sym typeface="Roboto"/>
              </a:rPr>
              <a:t>Training R square: 0.398  Testing R square:0.229</a:t>
            </a:r>
            <a:endParaRPr sz="2600">
              <a:solidFill>
                <a:schemeClr val="lt2"/>
              </a:solidFill>
              <a:latin typeface="Roboto"/>
              <a:ea typeface="Roboto"/>
              <a:cs typeface="Roboto"/>
              <a:sym typeface="Roboto"/>
            </a:endParaRPr>
          </a:p>
          <a:p>
            <a:pPr indent="0" lvl="0" marL="0" marR="0" rtl="0" algn="l">
              <a:lnSpc>
                <a:spcPct val="150000"/>
              </a:lnSpc>
              <a:spcBef>
                <a:spcPts val="0"/>
              </a:spcBef>
              <a:spcAft>
                <a:spcPts val="0"/>
              </a:spcAft>
              <a:buNone/>
            </a:pPr>
            <a:r>
              <a:rPr lang="en-US" sz="2600">
                <a:solidFill>
                  <a:schemeClr val="lt1"/>
                </a:solidFill>
                <a:latin typeface="Roboto"/>
                <a:ea typeface="Roboto"/>
                <a:cs typeface="Roboto"/>
                <a:sym typeface="Roboto"/>
              </a:rPr>
              <a:t>The low R² on both the training (0.398) and testing (0.229) datasets suggests that the decision tree model struggles to capture the essential factors influencing subway flow, particularly the </a:t>
            </a:r>
            <a:r>
              <a:rPr lang="en-US" sz="2600" u="sng">
                <a:solidFill>
                  <a:schemeClr val="lt1"/>
                </a:solidFill>
                <a:latin typeface="Roboto"/>
                <a:ea typeface="Roboto"/>
                <a:cs typeface="Roboto"/>
                <a:sym typeface="Roboto"/>
              </a:rPr>
              <a:t>linear relationships</a:t>
            </a:r>
            <a:r>
              <a:rPr lang="en-US" sz="2600">
                <a:solidFill>
                  <a:schemeClr val="lt1"/>
                </a:solidFill>
                <a:latin typeface="Roboto"/>
                <a:ea typeface="Roboto"/>
                <a:cs typeface="Roboto"/>
                <a:sym typeface="Roboto"/>
              </a:rPr>
              <a:t> and </a:t>
            </a:r>
            <a:r>
              <a:rPr lang="en-US" sz="2600" u="sng">
                <a:solidFill>
                  <a:schemeClr val="lt1"/>
                </a:solidFill>
                <a:latin typeface="Roboto"/>
                <a:ea typeface="Roboto"/>
                <a:cs typeface="Roboto"/>
                <a:sym typeface="Roboto"/>
              </a:rPr>
              <a:t>time dependencies.</a:t>
            </a:r>
            <a:r>
              <a:rPr lang="en-US" sz="2600">
                <a:solidFill>
                  <a:schemeClr val="lt1"/>
                </a:solidFill>
                <a:latin typeface="Roboto"/>
                <a:ea typeface="Roboto"/>
                <a:cs typeface="Roboto"/>
                <a:sym typeface="Roboto"/>
              </a:rPr>
              <a:t>There is a strong linear relationship between average flow and variables such as 'Housing units' and nearby 'Residential units', but decision tree models are not adept at handling linear relationships within data. Additionally, average flow data is significantly influenced by temporal factors, which decision tree models do not capture effectively.</a:t>
            </a:r>
            <a:endParaRPr sz="2600">
              <a:solidFill>
                <a:schemeClr val="lt1"/>
              </a:solidFill>
              <a:latin typeface="Roboto"/>
              <a:ea typeface="Roboto"/>
              <a:cs typeface="Roboto"/>
              <a:sym typeface="Roboto"/>
            </a:endParaRPr>
          </a:p>
          <a:p>
            <a:pPr indent="0" lvl="0" marL="0" marR="0" rtl="0" algn="l">
              <a:lnSpc>
                <a:spcPct val="150000"/>
              </a:lnSpc>
              <a:spcBef>
                <a:spcPts val="0"/>
              </a:spcBef>
              <a:spcAft>
                <a:spcPts val="0"/>
              </a:spcAft>
              <a:buNone/>
            </a:pPr>
            <a:r>
              <a:t/>
            </a:r>
            <a:endParaRPr sz="2600">
              <a:solidFill>
                <a:schemeClr val="lt2"/>
              </a:solidFill>
              <a:latin typeface="Roboto"/>
              <a:ea typeface="Roboto"/>
              <a:cs typeface="Roboto"/>
              <a:sym typeface="Roboto"/>
            </a:endParaRPr>
          </a:p>
          <a:p>
            <a:pPr indent="0" lvl="0" marL="0" marR="0" rtl="0" algn="l">
              <a:lnSpc>
                <a:spcPct val="150000"/>
              </a:lnSpc>
              <a:spcBef>
                <a:spcPts val="0"/>
              </a:spcBef>
              <a:spcAft>
                <a:spcPts val="0"/>
              </a:spcAft>
              <a:buNone/>
            </a:pPr>
            <a:r>
              <a:t/>
            </a:r>
            <a:endParaRPr sz="3000">
              <a:solidFill>
                <a:schemeClr val="lt2"/>
              </a:solidFill>
              <a:latin typeface="Montserrat Light"/>
              <a:ea typeface="Montserrat Light"/>
              <a:cs typeface="Montserrat Light"/>
              <a:sym typeface="Montserrat Light"/>
            </a:endParaRPr>
          </a:p>
        </p:txBody>
      </p:sp>
      <p:pic>
        <p:nvPicPr>
          <p:cNvPr id="397" name="Google Shape;397;p36"/>
          <p:cNvPicPr preferRelativeResize="0"/>
          <p:nvPr/>
        </p:nvPicPr>
        <p:blipFill>
          <a:blip r:embed="rId3">
            <a:alphaModFix/>
          </a:blip>
          <a:stretch>
            <a:fillRect/>
          </a:stretch>
        </p:blipFill>
        <p:spPr>
          <a:xfrm>
            <a:off x="11062421" y="1180850"/>
            <a:ext cx="6906103" cy="49188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1E3D58"/>
        </a:solidFill>
      </p:bgPr>
    </p:bg>
    <p:spTree>
      <p:nvGrpSpPr>
        <p:cNvPr id="401" name="Shape 401"/>
        <p:cNvGrpSpPr/>
        <p:nvPr/>
      </p:nvGrpSpPr>
      <p:grpSpPr>
        <a:xfrm>
          <a:off x="0" y="0"/>
          <a:ext cx="0" cy="0"/>
          <a:chOff x="0" y="0"/>
          <a:chExt cx="0" cy="0"/>
        </a:xfrm>
      </p:grpSpPr>
      <p:sp>
        <p:nvSpPr>
          <p:cNvPr id="402" name="Google Shape;402;p37"/>
          <p:cNvSpPr txBox="1"/>
          <p:nvPr/>
        </p:nvSpPr>
        <p:spPr>
          <a:xfrm>
            <a:off x="564075" y="462640"/>
            <a:ext cx="12442800" cy="892800"/>
          </a:xfrm>
          <a:prstGeom prst="rect">
            <a:avLst/>
          </a:prstGeom>
          <a:noFill/>
          <a:ln>
            <a:noFill/>
          </a:ln>
        </p:spPr>
        <p:txBody>
          <a:bodyPr anchorCtr="0" anchor="t" bIns="0" lIns="0" spcFirstLastPara="1" rIns="0" wrap="square" tIns="0">
            <a:spAutoFit/>
          </a:bodyPr>
          <a:lstStyle/>
          <a:p>
            <a:pPr indent="0" lvl="0" marL="0" marR="0" rtl="0" algn="l">
              <a:lnSpc>
                <a:spcPct val="126000"/>
              </a:lnSpc>
              <a:spcBef>
                <a:spcPts val="0"/>
              </a:spcBef>
              <a:spcAft>
                <a:spcPts val="0"/>
              </a:spcAft>
              <a:buNone/>
            </a:pPr>
            <a:r>
              <a:rPr b="1" lang="en-US" sz="5800">
                <a:solidFill>
                  <a:srgbClr val="E8EEF1"/>
                </a:solidFill>
                <a:latin typeface="Montserrat"/>
                <a:ea typeface="Montserrat"/>
                <a:cs typeface="Montserrat"/>
                <a:sym typeface="Montserrat"/>
              </a:rPr>
              <a:t>Decision Tree Model</a:t>
            </a:r>
            <a:endParaRPr sz="600"/>
          </a:p>
        </p:txBody>
      </p:sp>
      <p:sp>
        <p:nvSpPr>
          <p:cNvPr id="403" name="Google Shape;403;p37"/>
          <p:cNvSpPr txBox="1"/>
          <p:nvPr/>
        </p:nvSpPr>
        <p:spPr>
          <a:xfrm>
            <a:off x="837925" y="1728175"/>
            <a:ext cx="7717500" cy="8154000"/>
          </a:xfrm>
          <a:prstGeom prst="rect">
            <a:avLst/>
          </a:prstGeom>
          <a:noFill/>
          <a:ln>
            <a:noFill/>
          </a:ln>
        </p:spPr>
        <p:txBody>
          <a:bodyPr anchorCtr="0" anchor="t" bIns="0" lIns="0" spcFirstLastPara="1" rIns="0" wrap="square" tIns="0">
            <a:spAutoFit/>
          </a:bodyPr>
          <a:lstStyle/>
          <a:p>
            <a:pPr indent="0" lvl="0" marL="0" rtl="0" algn="l">
              <a:lnSpc>
                <a:spcPct val="115000"/>
              </a:lnSpc>
              <a:spcBef>
                <a:spcPts val="0"/>
              </a:spcBef>
              <a:spcAft>
                <a:spcPts val="0"/>
              </a:spcAft>
              <a:buClr>
                <a:schemeClr val="dk1"/>
              </a:buClr>
              <a:buSzPts val="1100"/>
              <a:buFont typeface="Arial"/>
              <a:buNone/>
            </a:pPr>
            <a:r>
              <a:rPr lang="en-US" sz="2700">
                <a:solidFill>
                  <a:srgbClr val="43B0F1"/>
                </a:solidFill>
                <a:latin typeface="Roboto"/>
                <a:ea typeface="Roboto"/>
                <a:cs typeface="Roboto"/>
                <a:sym typeface="Roboto"/>
              </a:rPr>
              <a:t>Key Predictive Factors:</a:t>
            </a:r>
            <a:r>
              <a:rPr lang="en-US" sz="2700">
                <a:solidFill>
                  <a:schemeClr val="lt1"/>
                </a:solidFill>
                <a:latin typeface="Roboto"/>
                <a:ea typeface="Roboto"/>
                <a:cs typeface="Roboto"/>
                <a:sym typeface="Roboto"/>
              </a:rPr>
              <a:t> The decision tree's initial split on "single-person households" indicates its significance in predicting subway flow, possibly due to single residents' higher likelihood of using the subway.</a:t>
            </a:r>
            <a:endParaRPr sz="2700">
              <a:solidFill>
                <a:schemeClr val="lt1"/>
              </a:solidFill>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n-US" sz="2700">
                <a:solidFill>
                  <a:srgbClr val="43B0F1"/>
                </a:solidFill>
                <a:latin typeface="Roboto"/>
                <a:ea typeface="Roboto"/>
                <a:cs typeface="Roboto"/>
                <a:sym typeface="Roboto"/>
              </a:rPr>
              <a:t>Economic Indicators:</a:t>
            </a:r>
            <a:r>
              <a:rPr lang="en-US" sz="2700">
                <a:solidFill>
                  <a:schemeClr val="lt1"/>
                </a:solidFill>
                <a:latin typeface="Roboto"/>
                <a:ea typeface="Roboto"/>
                <a:cs typeface="Roboto"/>
                <a:sym typeface="Roboto"/>
              </a:rPr>
              <a:t> Splits related to "moderately rent-burdened households" and "median condo sales price" suggest a relationship between economic status and subway usage, with potentially higher usage in economically burdened areas.</a:t>
            </a:r>
            <a:endParaRPr sz="2700">
              <a:solidFill>
                <a:schemeClr val="lt1"/>
              </a:solidFill>
              <a:latin typeface="Roboto"/>
              <a:ea typeface="Roboto"/>
              <a:cs typeface="Roboto"/>
              <a:sym typeface="Roboto"/>
            </a:endParaRPr>
          </a:p>
          <a:p>
            <a:pPr indent="0" lvl="0" marL="0" rtl="0" algn="l">
              <a:lnSpc>
                <a:spcPct val="115000"/>
              </a:lnSpc>
              <a:spcBef>
                <a:spcPts val="1500"/>
              </a:spcBef>
              <a:spcAft>
                <a:spcPts val="0"/>
              </a:spcAft>
              <a:buClr>
                <a:schemeClr val="dk1"/>
              </a:buClr>
              <a:buSzPts val="1100"/>
              <a:buFont typeface="Arial"/>
              <a:buNone/>
            </a:pPr>
            <a:r>
              <a:rPr lang="en-US" sz="2700">
                <a:solidFill>
                  <a:srgbClr val="43B0F1"/>
                </a:solidFill>
                <a:latin typeface="Roboto"/>
                <a:ea typeface="Roboto"/>
                <a:cs typeface="Roboto"/>
                <a:sym typeface="Roboto"/>
              </a:rPr>
              <a:t>Demographics and Housing:</a:t>
            </a:r>
            <a:r>
              <a:rPr lang="en-US" sz="2700">
                <a:solidFill>
                  <a:schemeClr val="lt1"/>
                </a:solidFill>
                <a:latin typeface="Roboto"/>
                <a:ea typeface="Roboto"/>
                <a:cs typeface="Roboto"/>
                <a:sym typeface="Roboto"/>
              </a:rPr>
              <a:t> Features like "racial diversity index" and "housing unit numbers" hint at their influence on subway flow, with diverse areas potentially showing varied transit needs.</a:t>
            </a:r>
            <a:endParaRPr sz="2700">
              <a:solidFill>
                <a:schemeClr val="lt1"/>
              </a:solidFill>
              <a:latin typeface="Roboto"/>
              <a:ea typeface="Roboto"/>
              <a:cs typeface="Roboto"/>
              <a:sym typeface="Roboto"/>
            </a:endParaRPr>
          </a:p>
          <a:p>
            <a:pPr indent="0" lvl="0" marL="0" marR="0" rtl="0" algn="l">
              <a:lnSpc>
                <a:spcPct val="150000"/>
              </a:lnSpc>
              <a:spcBef>
                <a:spcPts val="0"/>
              </a:spcBef>
              <a:spcAft>
                <a:spcPts val="0"/>
              </a:spcAft>
              <a:buNone/>
            </a:pPr>
            <a:r>
              <a:t/>
            </a:r>
            <a:endParaRPr sz="3900">
              <a:solidFill>
                <a:schemeClr val="lt1"/>
              </a:solidFill>
              <a:latin typeface="Roboto"/>
              <a:ea typeface="Roboto"/>
              <a:cs typeface="Roboto"/>
              <a:sym typeface="Roboto"/>
            </a:endParaRPr>
          </a:p>
        </p:txBody>
      </p:sp>
      <p:pic>
        <p:nvPicPr>
          <p:cNvPr id="404" name="Google Shape;404;p37"/>
          <p:cNvPicPr preferRelativeResize="0"/>
          <p:nvPr/>
        </p:nvPicPr>
        <p:blipFill>
          <a:blip r:embed="rId3">
            <a:alphaModFix/>
          </a:blip>
          <a:stretch>
            <a:fillRect/>
          </a:stretch>
        </p:blipFill>
        <p:spPr>
          <a:xfrm>
            <a:off x="8966275" y="1995750"/>
            <a:ext cx="8496650" cy="714847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408" name="Shape 408"/>
        <p:cNvGrpSpPr/>
        <p:nvPr/>
      </p:nvGrpSpPr>
      <p:grpSpPr>
        <a:xfrm>
          <a:off x="0" y="0"/>
          <a:ext cx="0" cy="0"/>
          <a:chOff x="0" y="0"/>
          <a:chExt cx="0" cy="0"/>
        </a:xfrm>
      </p:grpSpPr>
      <p:sp>
        <p:nvSpPr>
          <p:cNvPr id="409" name="Google Shape;409;p38"/>
          <p:cNvSpPr txBox="1"/>
          <p:nvPr/>
        </p:nvSpPr>
        <p:spPr>
          <a:xfrm>
            <a:off x="564075" y="462640"/>
            <a:ext cx="12442800" cy="892800"/>
          </a:xfrm>
          <a:prstGeom prst="rect">
            <a:avLst/>
          </a:prstGeom>
          <a:noFill/>
          <a:ln>
            <a:noFill/>
          </a:ln>
        </p:spPr>
        <p:txBody>
          <a:bodyPr anchorCtr="0" anchor="t" bIns="0" lIns="0" spcFirstLastPara="1" rIns="0" wrap="square" tIns="0">
            <a:spAutoFit/>
          </a:bodyPr>
          <a:lstStyle/>
          <a:p>
            <a:pPr indent="0" lvl="0" marL="0" marR="0" rtl="0" algn="l">
              <a:lnSpc>
                <a:spcPct val="126000"/>
              </a:lnSpc>
              <a:spcBef>
                <a:spcPts val="0"/>
              </a:spcBef>
              <a:spcAft>
                <a:spcPts val="0"/>
              </a:spcAft>
              <a:buNone/>
            </a:pPr>
            <a:r>
              <a:rPr b="1" lang="en-US" sz="5800">
                <a:solidFill>
                  <a:srgbClr val="E8EEF1"/>
                </a:solidFill>
                <a:latin typeface="Montserrat"/>
                <a:ea typeface="Montserrat"/>
                <a:cs typeface="Montserrat"/>
                <a:sym typeface="Montserrat"/>
              </a:rPr>
              <a:t>Model </a:t>
            </a:r>
            <a:r>
              <a:rPr b="1" lang="en-US" sz="5800">
                <a:solidFill>
                  <a:srgbClr val="E8EEF1"/>
                </a:solidFill>
                <a:latin typeface="Montserrat"/>
                <a:ea typeface="Montserrat"/>
                <a:cs typeface="Montserrat"/>
                <a:sym typeface="Montserrat"/>
              </a:rPr>
              <a:t>Comparison</a:t>
            </a:r>
            <a:endParaRPr sz="600"/>
          </a:p>
        </p:txBody>
      </p:sp>
      <p:graphicFrame>
        <p:nvGraphicFramePr>
          <p:cNvPr id="410" name="Google Shape;410;p38"/>
          <p:cNvGraphicFramePr/>
          <p:nvPr/>
        </p:nvGraphicFramePr>
        <p:xfrm>
          <a:off x="952500" y="3429000"/>
          <a:ext cx="3000000" cy="3000000"/>
        </p:xfrm>
        <a:graphic>
          <a:graphicData uri="http://schemas.openxmlformats.org/drawingml/2006/table">
            <a:tbl>
              <a:tblPr>
                <a:noFill/>
                <a:tableStyleId>{85443EF7-63E4-40AE-809D-144D821AC623}</a:tableStyleId>
              </a:tblPr>
              <a:tblGrid>
                <a:gridCol w="2201450"/>
                <a:gridCol w="3740875"/>
                <a:gridCol w="3374350"/>
                <a:gridCol w="3789725"/>
                <a:gridCol w="3276600"/>
              </a:tblGrid>
              <a:tr h="1382825">
                <a:tc>
                  <a:txBody>
                    <a:bodyPr/>
                    <a:lstStyle/>
                    <a:p>
                      <a:pPr indent="0" lvl="0" marL="0" rtl="0" algn="ctr">
                        <a:spcBef>
                          <a:spcPts val="0"/>
                        </a:spcBef>
                        <a:spcAft>
                          <a:spcPts val="0"/>
                        </a:spcAft>
                        <a:buNone/>
                      </a:pPr>
                      <a:r>
                        <a:t/>
                      </a:r>
                      <a:endParaRPr b="1" sz="2500">
                        <a:solidFill>
                          <a:schemeClr val="lt1"/>
                        </a:solidFill>
                        <a:latin typeface="Montserrat"/>
                        <a:ea typeface="Montserrat"/>
                        <a:cs typeface="Montserrat"/>
                        <a:sym typeface="Montserrat"/>
                      </a:endParaRPr>
                    </a:p>
                  </a:txBody>
                  <a:tcPr marT="91425" marB="91425" marR="91425" marL="91425" anchor="ctr"/>
                </a:tc>
                <a:tc>
                  <a:txBody>
                    <a:bodyPr/>
                    <a:lstStyle/>
                    <a:p>
                      <a:pPr indent="0" lvl="0" marL="0" rtl="0" algn="ctr">
                        <a:spcBef>
                          <a:spcPts val="0"/>
                        </a:spcBef>
                        <a:spcAft>
                          <a:spcPts val="0"/>
                        </a:spcAft>
                        <a:buNone/>
                      </a:pPr>
                      <a:r>
                        <a:rPr b="1" lang="en-US" sz="2500">
                          <a:solidFill>
                            <a:schemeClr val="lt1"/>
                          </a:solidFill>
                          <a:latin typeface="Montserrat"/>
                          <a:ea typeface="Montserrat"/>
                          <a:cs typeface="Montserrat"/>
                          <a:sym typeface="Montserrat"/>
                        </a:rPr>
                        <a:t>Linear Regression</a:t>
                      </a:r>
                      <a:endParaRPr b="1" sz="2500">
                        <a:solidFill>
                          <a:schemeClr val="lt1"/>
                        </a:solidFill>
                        <a:latin typeface="Montserrat"/>
                        <a:ea typeface="Montserrat"/>
                        <a:cs typeface="Montserrat"/>
                        <a:sym typeface="Montserrat"/>
                      </a:endParaRPr>
                    </a:p>
                  </a:txBody>
                  <a:tcPr marT="91425" marB="91425" marR="91425" marL="91425" anchor="ctr"/>
                </a:tc>
                <a:tc>
                  <a:txBody>
                    <a:bodyPr/>
                    <a:lstStyle/>
                    <a:p>
                      <a:pPr indent="0" lvl="0" marL="0" rtl="0" algn="ctr">
                        <a:spcBef>
                          <a:spcPts val="0"/>
                        </a:spcBef>
                        <a:spcAft>
                          <a:spcPts val="0"/>
                        </a:spcAft>
                        <a:buNone/>
                      </a:pPr>
                      <a:r>
                        <a:rPr b="1" lang="en-US" sz="2500">
                          <a:solidFill>
                            <a:schemeClr val="lt1"/>
                          </a:solidFill>
                          <a:latin typeface="Montserrat"/>
                          <a:ea typeface="Montserrat"/>
                          <a:cs typeface="Montserrat"/>
                          <a:sym typeface="Montserrat"/>
                        </a:rPr>
                        <a:t>Random Forest</a:t>
                      </a:r>
                      <a:endParaRPr b="1" sz="2500">
                        <a:solidFill>
                          <a:schemeClr val="lt1"/>
                        </a:solidFill>
                        <a:latin typeface="Montserrat"/>
                        <a:ea typeface="Montserrat"/>
                        <a:cs typeface="Montserrat"/>
                        <a:sym typeface="Montserrat"/>
                      </a:endParaRPr>
                    </a:p>
                  </a:txBody>
                  <a:tcPr marT="91425" marB="91425" marR="91425" marL="91425" anchor="ctr"/>
                </a:tc>
                <a:tc>
                  <a:txBody>
                    <a:bodyPr/>
                    <a:lstStyle/>
                    <a:p>
                      <a:pPr indent="0" lvl="0" marL="0" rtl="0" algn="ctr">
                        <a:spcBef>
                          <a:spcPts val="0"/>
                        </a:spcBef>
                        <a:spcAft>
                          <a:spcPts val="0"/>
                        </a:spcAft>
                        <a:buNone/>
                      </a:pPr>
                      <a:r>
                        <a:rPr b="1" lang="en-US" sz="2500">
                          <a:solidFill>
                            <a:schemeClr val="lt1"/>
                          </a:solidFill>
                          <a:latin typeface="Montserrat"/>
                          <a:ea typeface="Montserrat"/>
                          <a:cs typeface="Montserrat"/>
                          <a:sym typeface="Montserrat"/>
                        </a:rPr>
                        <a:t>Neural Network</a:t>
                      </a:r>
                      <a:endParaRPr b="1" sz="2500">
                        <a:solidFill>
                          <a:schemeClr val="lt1"/>
                        </a:solidFill>
                        <a:latin typeface="Montserrat"/>
                        <a:ea typeface="Montserrat"/>
                        <a:cs typeface="Montserrat"/>
                        <a:sym typeface="Montserrat"/>
                      </a:endParaRPr>
                    </a:p>
                  </a:txBody>
                  <a:tcPr marT="91425" marB="91425" marR="91425" marL="91425" anchor="ctr"/>
                </a:tc>
                <a:tc>
                  <a:txBody>
                    <a:bodyPr/>
                    <a:lstStyle/>
                    <a:p>
                      <a:pPr indent="0" lvl="0" marL="0" rtl="0" algn="ctr">
                        <a:spcBef>
                          <a:spcPts val="0"/>
                        </a:spcBef>
                        <a:spcAft>
                          <a:spcPts val="0"/>
                        </a:spcAft>
                        <a:buNone/>
                      </a:pPr>
                      <a:r>
                        <a:rPr b="1" lang="en-US" sz="2500">
                          <a:solidFill>
                            <a:schemeClr val="lt1"/>
                          </a:solidFill>
                          <a:latin typeface="Montserrat"/>
                          <a:ea typeface="Montserrat"/>
                          <a:cs typeface="Montserrat"/>
                          <a:sym typeface="Montserrat"/>
                        </a:rPr>
                        <a:t>Decision Tree</a:t>
                      </a:r>
                      <a:endParaRPr b="1" sz="2500">
                        <a:solidFill>
                          <a:schemeClr val="lt1"/>
                        </a:solidFill>
                        <a:latin typeface="Montserrat"/>
                        <a:ea typeface="Montserrat"/>
                        <a:cs typeface="Montserrat"/>
                        <a:sym typeface="Montserrat"/>
                      </a:endParaRPr>
                    </a:p>
                  </a:txBody>
                  <a:tcPr marT="91425" marB="91425" marR="91425" marL="91425" anchor="ctr"/>
                </a:tc>
              </a:tr>
              <a:tr h="1382825">
                <a:tc>
                  <a:txBody>
                    <a:bodyPr/>
                    <a:lstStyle/>
                    <a:p>
                      <a:pPr indent="0" lvl="0" marL="0" rtl="0" algn="ctr">
                        <a:spcBef>
                          <a:spcPts val="0"/>
                        </a:spcBef>
                        <a:spcAft>
                          <a:spcPts val="0"/>
                        </a:spcAft>
                        <a:buNone/>
                      </a:pPr>
                      <a:r>
                        <a:rPr b="1" lang="en-US" sz="2500">
                          <a:solidFill>
                            <a:schemeClr val="lt1"/>
                          </a:solidFill>
                          <a:latin typeface="Montserrat"/>
                          <a:ea typeface="Montserrat"/>
                          <a:cs typeface="Montserrat"/>
                          <a:sym typeface="Montserrat"/>
                        </a:rPr>
                        <a:t>R Square</a:t>
                      </a:r>
                      <a:endParaRPr b="1" sz="2500">
                        <a:solidFill>
                          <a:schemeClr val="lt1"/>
                        </a:solidFill>
                        <a:latin typeface="Montserrat"/>
                        <a:ea typeface="Montserrat"/>
                        <a:cs typeface="Montserrat"/>
                        <a:sym typeface="Montserrat"/>
                      </a:endParaRPr>
                    </a:p>
                  </a:txBody>
                  <a:tcPr marT="91425" marB="91425" marR="91425" marL="91425" anchor="ctr"/>
                </a:tc>
                <a:tc>
                  <a:txBody>
                    <a:bodyPr/>
                    <a:lstStyle/>
                    <a:p>
                      <a:pPr indent="0" lvl="0" marL="0" rtl="0" algn="ctr">
                        <a:spcBef>
                          <a:spcPts val="0"/>
                        </a:spcBef>
                        <a:spcAft>
                          <a:spcPts val="0"/>
                        </a:spcAft>
                        <a:buNone/>
                      </a:pPr>
                      <a:r>
                        <a:rPr b="1" lang="en-US" sz="2500">
                          <a:solidFill>
                            <a:schemeClr val="lt1"/>
                          </a:solidFill>
                          <a:latin typeface="Montserrat"/>
                          <a:ea typeface="Montserrat"/>
                          <a:cs typeface="Montserrat"/>
                          <a:sym typeface="Montserrat"/>
                        </a:rPr>
                        <a:t>0.343</a:t>
                      </a:r>
                      <a:endParaRPr b="1" sz="2500">
                        <a:solidFill>
                          <a:schemeClr val="lt1"/>
                        </a:solidFill>
                        <a:latin typeface="Montserrat"/>
                        <a:ea typeface="Montserrat"/>
                        <a:cs typeface="Montserrat"/>
                        <a:sym typeface="Montserrat"/>
                      </a:endParaRPr>
                    </a:p>
                  </a:txBody>
                  <a:tcPr marT="91425" marB="91425" marR="91425" marL="91425" anchor="ctr"/>
                </a:tc>
                <a:tc>
                  <a:txBody>
                    <a:bodyPr/>
                    <a:lstStyle/>
                    <a:p>
                      <a:pPr indent="0" lvl="0" marL="0" rtl="0" algn="ctr">
                        <a:spcBef>
                          <a:spcPts val="0"/>
                        </a:spcBef>
                        <a:spcAft>
                          <a:spcPts val="0"/>
                        </a:spcAft>
                        <a:buNone/>
                      </a:pPr>
                      <a:r>
                        <a:rPr b="1" lang="en-US" sz="2500">
                          <a:solidFill>
                            <a:schemeClr val="lt1"/>
                          </a:solidFill>
                          <a:latin typeface="Montserrat"/>
                          <a:ea typeface="Montserrat"/>
                          <a:cs typeface="Montserrat"/>
                          <a:sym typeface="Montserrat"/>
                        </a:rPr>
                        <a:t>0.339</a:t>
                      </a:r>
                      <a:endParaRPr b="1" sz="2500">
                        <a:solidFill>
                          <a:schemeClr val="lt1"/>
                        </a:solidFill>
                        <a:latin typeface="Montserrat"/>
                        <a:ea typeface="Montserrat"/>
                        <a:cs typeface="Montserrat"/>
                        <a:sym typeface="Montserrat"/>
                      </a:endParaRPr>
                    </a:p>
                  </a:txBody>
                  <a:tcPr marT="91425" marB="91425" marR="91425" marL="91425" anchor="ctr"/>
                </a:tc>
                <a:tc>
                  <a:txBody>
                    <a:bodyPr/>
                    <a:lstStyle/>
                    <a:p>
                      <a:pPr indent="0" lvl="0" marL="0" rtl="0" algn="ctr">
                        <a:spcBef>
                          <a:spcPts val="0"/>
                        </a:spcBef>
                        <a:spcAft>
                          <a:spcPts val="0"/>
                        </a:spcAft>
                        <a:buNone/>
                      </a:pPr>
                      <a:r>
                        <a:rPr b="1" lang="en-US" sz="2500">
                          <a:solidFill>
                            <a:schemeClr val="lt1"/>
                          </a:solidFill>
                          <a:latin typeface="Montserrat"/>
                          <a:ea typeface="Montserrat"/>
                          <a:cs typeface="Montserrat"/>
                          <a:sym typeface="Montserrat"/>
                        </a:rPr>
                        <a:t>0.386</a:t>
                      </a:r>
                      <a:endParaRPr b="1" sz="2500">
                        <a:solidFill>
                          <a:schemeClr val="lt1"/>
                        </a:solidFill>
                        <a:latin typeface="Montserrat"/>
                        <a:ea typeface="Montserrat"/>
                        <a:cs typeface="Montserrat"/>
                        <a:sym typeface="Montserrat"/>
                      </a:endParaRPr>
                    </a:p>
                  </a:txBody>
                  <a:tcPr marT="91425" marB="91425" marR="91425" marL="91425" anchor="ctr"/>
                </a:tc>
                <a:tc>
                  <a:txBody>
                    <a:bodyPr/>
                    <a:lstStyle/>
                    <a:p>
                      <a:pPr indent="0" lvl="0" marL="0" rtl="0" algn="ctr">
                        <a:lnSpc>
                          <a:spcPct val="150000"/>
                        </a:lnSpc>
                        <a:spcBef>
                          <a:spcPts val="0"/>
                        </a:spcBef>
                        <a:spcAft>
                          <a:spcPts val="0"/>
                        </a:spcAft>
                        <a:buClr>
                          <a:schemeClr val="dk1"/>
                        </a:buClr>
                        <a:buFont typeface="Arial"/>
                        <a:buNone/>
                      </a:pPr>
                      <a:r>
                        <a:rPr b="1" lang="en-US" sz="2600">
                          <a:solidFill>
                            <a:schemeClr val="lt1"/>
                          </a:solidFill>
                          <a:latin typeface="Montserrat"/>
                          <a:ea typeface="Montserrat"/>
                          <a:cs typeface="Montserrat"/>
                          <a:sym typeface="Montserrat"/>
                        </a:rPr>
                        <a:t>0.229</a:t>
                      </a:r>
                      <a:endParaRPr b="1" sz="2500">
                        <a:solidFill>
                          <a:schemeClr val="lt1"/>
                        </a:solidFill>
                        <a:latin typeface="Montserrat"/>
                        <a:ea typeface="Montserrat"/>
                        <a:cs typeface="Montserrat"/>
                        <a:sym typeface="Montserrat"/>
                      </a:endParaRPr>
                    </a:p>
                  </a:txBody>
                  <a:tcPr marT="91425" marB="91425" marR="91425" marL="91425" anchor="ct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414" name="Shape 414"/>
        <p:cNvGrpSpPr/>
        <p:nvPr/>
      </p:nvGrpSpPr>
      <p:grpSpPr>
        <a:xfrm>
          <a:off x="0" y="0"/>
          <a:ext cx="0" cy="0"/>
          <a:chOff x="0" y="0"/>
          <a:chExt cx="0" cy="0"/>
        </a:xfrm>
      </p:grpSpPr>
      <p:sp>
        <p:nvSpPr>
          <p:cNvPr id="415" name="Google Shape;415;p39"/>
          <p:cNvSpPr txBox="1"/>
          <p:nvPr/>
        </p:nvSpPr>
        <p:spPr>
          <a:xfrm>
            <a:off x="858996" y="302735"/>
            <a:ext cx="9189300" cy="1739400"/>
          </a:xfrm>
          <a:prstGeom prst="rect">
            <a:avLst/>
          </a:prstGeom>
          <a:noFill/>
          <a:ln>
            <a:noFill/>
          </a:ln>
        </p:spPr>
        <p:txBody>
          <a:bodyPr anchorCtr="0" anchor="t" bIns="0" lIns="0" spcFirstLastPara="1" rIns="0" wrap="square" tIns="0">
            <a:spAutoFit/>
          </a:bodyPr>
          <a:lstStyle/>
          <a:p>
            <a:pPr indent="0" lvl="0" marL="0" marR="0" rtl="0" algn="l">
              <a:lnSpc>
                <a:spcPct val="126000"/>
              </a:lnSpc>
              <a:spcBef>
                <a:spcPts val="0"/>
              </a:spcBef>
              <a:spcAft>
                <a:spcPts val="0"/>
              </a:spcAft>
              <a:buNone/>
            </a:pPr>
            <a:r>
              <a:rPr b="1" lang="en-US" sz="5000">
                <a:solidFill>
                  <a:srgbClr val="E8EEF1"/>
                </a:solidFill>
                <a:latin typeface="Montserrat"/>
                <a:ea typeface="Montserrat"/>
                <a:cs typeface="Montserrat"/>
                <a:sym typeface="Montserrat"/>
              </a:rPr>
              <a:t>Time Series Model - Preparation</a:t>
            </a:r>
            <a:endParaRPr sz="5000"/>
          </a:p>
        </p:txBody>
      </p:sp>
      <p:sp>
        <p:nvSpPr>
          <p:cNvPr id="416" name="Google Shape;416;p39"/>
          <p:cNvSpPr/>
          <p:nvPr/>
        </p:nvSpPr>
        <p:spPr>
          <a:xfrm>
            <a:off x="-675946" y="8915614"/>
            <a:ext cx="2886906" cy="685373"/>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39"/>
          <p:cNvSpPr txBox="1"/>
          <p:nvPr/>
        </p:nvSpPr>
        <p:spPr>
          <a:xfrm>
            <a:off x="976625" y="1949075"/>
            <a:ext cx="15417600" cy="681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4300">
              <a:solidFill>
                <a:schemeClr val="lt1"/>
              </a:solidFill>
              <a:latin typeface="Calibri"/>
              <a:ea typeface="Calibri"/>
              <a:cs typeface="Calibri"/>
              <a:sym typeface="Calibri"/>
            </a:endParaRPr>
          </a:p>
          <a:p>
            <a:pPr indent="-501650" lvl="0" marL="457200" rtl="0" algn="l">
              <a:spcBef>
                <a:spcPts val="0"/>
              </a:spcBef>
              <a:spcAft>
                <a:spcPts val="0"/>
              </a:spcAft>
              <a:buClr>
                <a:schemeClr val="lt1"/>
              </a:buClr>
              <a:buSzPts val="4300"/>
              <a:buFont typeface="Calibri"/>
              <a:buChar char="●"/>
            </a:pPr>
            <a:r>
              <a:rPr lang="en-US" sz="4300">
                <a:solidFill>
                  <a:schemeClr val="lt1"/>
                </a:solidFill>
                <a:latin typeface="Calibri"/>
                <a:ea typeface="Calibri"/>
                <a:cs typeface="Calibri"/>
                <a:sym typeface="Calibri"/>
              </a:rPr>
              <a:t>Each station has its own time series of subway flow</a:t>
            </a:r>
            <a:endParaRPr sz="4300">
              <a:solidFill>
                <a:schemeClr val="lt1"/>
              </a:solidFill>
              <a:latin typeface="Calibri"/>
              <a:ea typeface="Calibri"/>
              <a:cs typeface="Calibri"/>
              <a:sym typeface="Calibri"/>
            </a:endParaRPr>
          </a:p>
          <a:p>
            <a:pPr indent="-501650" lvl="1" marL="914400" rtl="0" algn="l">
              <a:lnSpc>
                <a:spcPct val="115000"/>
              </a:lnSpc>
              <a:spcBef>
                <a:spcPts val="0"/>
              </a:spcBef>
              <a:spcAft>
                <a:spcPts val="0"/>
              </a:spcAft>
              <a:buClr>
                <a:schemeClr val="lt1"/>
              </a:buClr>
              <a:buSzPts val="4300"/>
              <a:buFont typeface="Calibri"/>
              <a:buChar char="○"/>
            </a:pPr>
            <a:r>
              <a:rPr lang="en-US" sz="4300">
                <a:solidFill>
                  <a:schemeClr val="lt1"/>
                </a:solidFill>
                <a:latin typeface="Calibri"/>
                <a:ea typeface="Calibri"/>
                <a:cs typeface="Calibri"/>
                <a:sym typeface="Calibri"/>
              </a:rPr>
              <a:t>Would be better to look at the time series for each station </a:t>
            </a:r>
            <a:r>
              <a:rPr lang="en-US" sz="4300">
                <a:solidFill>
                  <a:schemeClr val="lt1"/>
                </a:solidFill>
                <a:latin typeface="Calibri"/>
                <a:ea typeface="Calibri"/>
                <a:cs typeface="Calibri"/>
                <a:sym typeface="Calibri"/>
              </a:rPr>
              <a:t>separately</a:t>
            </a:r>
            <a:r>
              <a:rPr lang="en-US" sz="4300">
                <a:solidFill>
                  <a:schemeClr val="lt1"/>
                </a:solidFill>
                <a:latin typeface="Calibri"/>
                <a:ea typeface="Calibri"/>
                <a:cs typeface="Calibri"/>
                <a:sym typeface="Calibri"/>
              </a:rPr>
              <a:t> instead of the entire dataset as a whole</a:t>
            </a:r>
            <a:endParaRPr sz="4300">
              <a:solidFill>
                <a:schemeClr val="lt1"/>
              </a:solidFill>
              <a:latin typeface="Calibri"/>
              <a:ea typeface="Calibri"/>
              <a:cs typeface="Calibri"/>
              <a:sym typeface="Calibri"/>
            </a:endParaRPr>
          </a:p>
          <a:p>
            <a:pPr indent="-501650" lvl="0" marL="457200" rtl="0" algn="l">
              <a:spcBef>
                <a:spcPts val="0"/>
              </a:spcBef>
              <a:spcAft>
                <a:spcPts val="0"/>
              </a:spcAft>
              <a:buClr>
                <a:schemeClr val="lt1"/>
              </a:buClr>
              <a:buSzPts val="4300"/>
              <a:buFont typeface="Calibri"/>
              <a:buChar char="●"/>
            </a:pPr>
            <a:r>
              <a:rPr lang="en-US" sz="4300">
                <a:solidFill>
                  <a:schemeClr val="lt1"/>
                </a:solidFill>
                <a:latin typeface="Calibri"/>
                <a:ea typeface="Calibri"/>
                <a:cs typeface="Calibri"/>
                <a:sym typeface="Calibri"/>
              </a:rPr>
              <a:t>The two stations we are analyzing:</a:t>
            </a:r>
            <a:endParaRPr sz="4300">
              <a:solidFill>
                <a:schemeClr val="lt1"/>
              </a:solidFill>
              <a:latin typeface="Calibri"/>
              <a:ea typeface="Calibri"/>
              <a:cs typeface="Calibri"/>
              <a:sym typeface="Calibri"/>
            </a:endParaRPr>
          </a:p>
          <a:p>
            <a:pPr indent="-501650" lvl="0" marL="1828800" rtl="0" algn="l">
              <a:lnSpc>
                <a:spcPct val="115000"/>
              </a:lnSpc>
              <a:spcBef>
                <a:spcPts val="0"/>
              </a:spcBef>
              <a:spcAft>
                <a:spcPts val="0"/>
              </a:spcAft>
              <a:buClr>
                <a:schemeClr val="lt1"/>
              </a:buClr>
              <a:buSzPts val="4300"/>
              <a:buFont typeface="Calibri"/>
              <a:buAutoNum type="arabicPeriod"/>
            </a:pPr>
            <a:r>
              <a:rPr lang="en-US" sz="4300">
                <a:solidFill>
                  <a:schemeClr val="lt1"/>
                </a:solidFill>
                <a:latin typeface="Calibri"/>
                <a:ea typeface="Calibri"/>
                <a:cs typeface="Calibri"/>
                <a:sym typeface="Calibri"/>
              </a:rPr>
              <a:t>1st Avenue Station of the Canarsie line</a:t>
            </a:r>
            <a:endParaRPr sz="4300">
              <a:solidFill>
                <a:schemeClr val="lt1"/>
              </a:solidFill>
              <a:latin typeface="Calibri"/>
              <a:ea typeface="Calibri"/>
              <a:cs typeface="Calibri"/>
              <a:sym typeface="Calibri"/>
            </a:endParaRPr>
          </a:p>
          <a:p>
            <a:pPr indent="-501650" lvl="0" marL="1828800" rtl="0" algn="l">
              <a:lnSpc>
                <a:spcPct val="115000"/>
              </a:lnSpc>
              <a:spcBef>
                <a:spcPts val="0"/>
              </a:spcBef>
              <a:spcAft>
                <a:spcPts val="0"/>
              </a:spcAft>
              <a:buClr>
                <a:schemeClr val="lt1"/>
              </a:buClr>
              <a:buSzPts val="4300"/>
              <a:buFont typeface="Calibri"/>
              <a:buAutoNum type="arabicPeriod"/>
            </a:pPr>
            <a:r>
              <a:rPr lang="en-US" sz="4300">
                <a:solidFill>
                  <a:schemeClr val="lt1"/>
                </a:solidFill>
                <a:latin typeface="Calibri"/>
                <a:ea typeface="Calibri"/>
                <a:cs typeface="Calibri"/>
                <a:sym typeface="Calibri"/>
              </a:rPr>
              <a:t>Broad Street Station of Jamaica Line</a:t>
            </a:r>
            <a:endParaRPr sz="4300">
              <a:solidFill>
                <a:schemeClr val="lt1"/>
              </a:solidFill>
              <a:latin typeface="Calibri"/>
              <a:ea typeface="Calibri"/>
              <a:cs typeface="Calibri"/>
              <a:sym typeface="Calibri"/>
            </a:endParaRPr>
          </a:p>
          <a:p>
            <a:pPr indent="-501650" lvl="0" marL="457200" rtl="0" algn="l">
              <a:spcBef>
                <a:spcPts val="0"/>
              </a:spcBef>
              <a:spcAft>
                <a:spcPts val="0"/>
              </a:spcAft>
              <a:buClr>
                <a:schemeClr val="lt1"/>
              </a:buClr>
              <a:buSzPts val="4300"/>
              <a:buFont typeface="Calibri"/>
              <a:buChar char="●"/>
            </a:pPr>
            <a:r>
              <a:rPr lang="en-US" sz="4300">
                <a:solidFill>
                  <a:schemeClr val="lt1"/>
                </a:solidFill>
                <a:latin typeface="Calibri"/>
                <a:ea typeface="Calibri"/>
                <a:cs typeface="Calibri"/>
                <a:sym typeface="Calibri"/>
              </a:rPr>
              <a:t>We simplified the data to be daily instead of hourly </a:t>
            </a:r>
            <a:endParaRPr sz="4300">
              <a:solidFill>
                <a:schemeClr val="lt1"/>
              </a:solidFill>
              <a:latin typeface="Calibri"/>
              <a:ea typeface="Calibri"/>
              <a:cs typeface="Calibri"/>
              <a:sym typeface="Calibri"/>
            </a:endParaRPr>
          </a:p>
        </p:txBody>
      </p:sp>
      <p:cxnSp>
        <p:nvCxnSpPr>
          <p:cNvPr id="418" name="Google Shape;418;p39"/>
          <p:cNvCxnSpPr/>
          <p:nvPr/>
        </p:nvCxnSpPr>
        <p:spPr>
          <a:xfrm rot="10800000">
            <a:off x="8880525" y="8998325"/>
            <a:ext cx="302700" cy="0"/>
          </a:xfrm>
          <a:prstGeom prst="straightConnector1">
            <a:avLst/>
          </a:prstGeom>
          <a:noFill/>
          <a:ln cap="flat" cmpd="sng" w="9525">
            <a:solidFill>
              <a:schemeClr val="dk2"/>
            </a:solidFill>
            <a:prstDash val="solid"/>
            <a:round/>
            <a:headEnd len="med" w="med" type="none"/>
            <a:tailEnd len="med" w="med" type="triangle"/>
          </a:ln>
        </p:spPr>
      </p:cxnSp>
      <p:cxnSp>
        <p:nvCxnSpPr>
          <p:cNvPr id="419" name="Google Shape;419;p39"/>
          <p:cNvCxnSpPr/>
          <p:nvPr/>
        </p:nvCxnSpPr>
        <p:spPr>
          <a:xfrm rot="10800000">
            <a:off x="6661950" y="9116000"/>
            <a:ext cx="1243800" cy="168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423" name="Shape 423"/>
        <p:cNvGrpSpPr/>
        <p:nvPr/>
      </p:nvGrpSpPr>
      <p:grpSpPr>
        <a:xfrm>
          <a:off x="0" y="0"/>
          <a:ext cx="0" cy="0"/>
          <a:chOff x="0" y="0"/>
          <a:chExt cx="0" cy="0"/>
        </a:xfrm>
      </p:grpSpPr>
      <p:sp>
        <p:nvSpPr>
          <p:cNvPr id="424" name="Google Shape;424;p40"/>
          <p:cNvSpPr/>
          <p:nvPr/>
        </p:nvSpPr>
        <p:spPr>
          <a:xfrm>
            <a:off x="-675946" y="8915614"/>
            <a:ext cx="2885229" cy="684974"/>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25" name="Google Shape;425;p40"/>
          <p:cNvPicPr preferRelativeResize="0"/>
          <p:nvPr/>
        </p:nvPicPr>
        <p:blipFill rotWithShape="1">
          <a:blip r:embed="rId3">
            <a:alphaModFix amt="40000"/>
          </a:blip>
          <a:srcRect b="6955" l="0" r="45076" t="39376"/>
          <a:stretch/>
        </p:blipFill>
        <p:spPr>
          <a:xfrm>
            <a:off x="1987822" y="-325560"/>
            <a:ext cx="7863823" cy="10938116"/>
          </a:xfrm>
          <a:prstGeom prst="rect">
            <a:avLst/>
          </a:prstGeom>
          <a:noFill/>
          <a:ln>
            <a:noFill/>
          </a:ln>
        </p:spPr>
      </p:pic>
      <p:cxnSp>
        <p:nvCxnSpPr>
          <p:cNvPr id="426" name="Google Shape;426;p40"/>
          <p:cNvCxnSpPr/>
          <p:nvPr/>
        </p:nvCxnSpPr>
        <p:spPr>
          <a:xfrm rot="10800000">
            <a:off x="8880525" y="8998325"/>
            <a:ext cx="302700" cy="0"/>
          </a:xfrm>
          <a:prstGeom prst="straightConnector1">
            <a:avLst/>
          </a:prstGeom>
          <a:noFill/>
          <a:ln cap="flat" cmpd="sng" w="9525">
            <a:solidFill>
              <a:schemeClr val="dk2"/>
            </a:solidFill>
            <a:prstDash val="solid"/>
            <a:round/>
            <a:headEnd len="med" w="med" type="none"/>
            <a:tailEnd len="med" w="med" type="triangle"/>
          </a:ln>
        </p:spPr>
      </p:cxnSp>
      <p:pic>
        <p:nvPicPr>
          <p:cNvPr id="427" name="Google Shape;427;p40"/>
          <p:cNvPicPr preferRelativeResize="0"/>
          <p:nvPr/>
        </p:nvPicPr>
        <p:blipFill>
          <a:blip r:embed="rId4">
            <a:alphaModFix/>
          </a:blip>
          <a:stretch>
            <a:fillRect/>
          </a:stretch>
        </p:blipFill>
        <p:spPr>
          <a:xfrm>
            <a:off x="11082626" y="-117125"/>
            <a:ext cx="7168975" cy="5041050"/>
          </a:xfrm>
          <a:prstGeom prst="rect">
            <a:avLst/>
          </a:prstGeom>
          <a:noFill/>
          <a:ln>
            <a:noFill/>
          </a:ln>
        </p:spPr>
      </p:pic>
      <p:pic>
        <p:nvPicPr>
          <p:cNvPr id="428" name="Google Shape;428;p40"/>
          <p:cNvPicPr preferRelativeResize="0"/>
          <p:nvPr/>
        </p:nvPicPr>
        <p:blipFill>
          <a:blip r:embed="rId5">
            <a:alphaModFix/>
          </a:blip>
          <a:stretch>
            <a:fillRect/>
          </a:stretch>
        </p:blipFill>
        <p:spPr>
          <a:xfrm>
            <a:off x="11082625" y="5451650"/>
            <a:ext cx="7168974" cy="4835351"/>
          </a:xfrm>
          <a:prstGeom prst="rect">
            <a:avLst/>
          </a:prstGeom>
          <a:noFill/>
          <a:ln>
            <a:noFill/>
          </a:ln>
        </p:spPr>
      </p:pic>
      <p:sp>
        <p:nvSpPr>
          <p:cNvPr id="429" name="Google Shape;429;p40"/>
          <p:cNvSpPr txBox="1"/>
          <p:nvPr/>
        </p:nvSpPr>
        <p:spPr>
          <a:xfrm>
            <a:off x="483624" y="1961275"/>
            <a:ext cx="6211800" cy="17700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US" sz="2500">
                <a:solidFill>
                  <a:srgbClr val="43B0F1"/>
                </a:solidFill>
                <a:latin typeface="Montserrat"/>
                <a:ea typeface="Montserrat"/>
                <a:cs typeface="Montserrat"/>
                <a:sym typeface="Montserrat"/>
              </a:rPr>
              <a:t>Time Series Regression on Average Subway Flow will not work - Make Normalized Flow our new dependent variable for this model</a:t>
            </a:r>
            <a:endParaRPr sz="2500"/>
          </a:p>
        </p:txBody>
      </p:sp>
      <p:sp>
        <p:nvSpPr>
          <p:cNvPr id="430" name="Google Shape;430;p40"/>
          <p:cNvSpPr txBox="1"/>
          <p:nvPr/>
        </p:nvSpPr>
        <p:spPr>
          <a:xfrm>
            <a:off x="402325" y="3774000"/>
            <a:ext cx="6374400" cy="3925200"/>
          </a:xfrm>
          <a:prstGeom prst="rect">
            <a:avLst/>
          </a:prstGeom>
          <a:noFill/>
          <a:ln>
            <a:noFill/>
          </a:ln>
        </p:spPr>
        <p:txBody>
          <a:bodyPr anchorCtr="0" anchor="t" bIns="0" lIns="0" spcFirstLastPara="1" rIns="0" wrap="square" tIns="0">
            <a:spAutoFit/>
          </a:bodyPr>
          <a:lstStyle/>
          <a:p>
            <a:pPr indent="-387350" lvl="0" marL="457200" rtl="0" algn="l">
              <a:lnSpc>
                <a:spcPct val="115000"/>
              </a:lnSpc>
              <a:spcBef>
                <a:spcPts val="0"/>
              </a:spcBef>
              <a:spcAft>
                <a:spcPts val="0"/>
              </a:spcAft>
              <a:buClr>
                <a:schemeClr val="lt1"/>
              </a:buClr>
              <a:buSzPts val="2500"/>
              <a:buFont typeface="Montserrat"/>
              <a:buChar char="●"/>
            </a:pPr>
            <a:r>
              <a:rPr lang="en-US" sz="2500">
                <a:solidFill>
                  <a:schemeClr val="lt1"/>
                </a:solidFill>
                <a:latin typeface="Montserrat"/>
                <a:ea typeface="Montserrat"/>
                <a:cs typeface="Montserrat"/>
                <a:sym typeface="Montserrat"/>
              </a:rPr>
              <a:t>Average Flow is identical every day between 2017 and 2021</a:t>
            </a:r>
            <a:endParaRPr sz="2500">
              <a:solidFill>
                <a:schemeClr val="lt1"/>
              </a:solidFill>
              <a:latin typeface="Montserrat"/>
              <a:ea typeface="Montserrat"/>
              <a:cs typeface="Montserrat"/>
              <a:sym typeface="Montserrat"/>
            </a:endParaRPr>
          </a:p>
          <a:p>
            <a:pPr indent="-387350" lvl="0" marL="457200" rtl="0" algn="l">
              <a:lnSpc>
                <a:spcPct val="115000"/>
              </a:lnSpc>
              <a:spcBef>
                <a:spcPts val="0"/>
              </a:spcBef>
              <a:spcAft>
                <a:spcPts val="0"/>
              </a:spcAft>
              <a:buClr>
                <a:schemeClr val="lt1"/>
              </a:buClr>
              <a:buSzPts val="2500"/>
              <a:buFont typeface="Montserrat"/>
              <a:buChar char="●"/>
            </a:pPr>
            <a:r>
              <a:rPr lang="en-US" sz="2500">
                <a:solidFill>
                  <a:schemeClr val="lt1"/>
                </a:solidFill>
                <a:latin typeface="Montserrat"/>
                <a:ea typeface="Montserrat"/>
                <a:cs typeface="Montserrat"/>
                <a:sym typeface="Montserrat"/>
              </a:rPr>
              <a:t>It would be meaningless to perform time series regression models on Average Flow</a:t>
            </a:r>
            <a:endParaRPr sz="2500">
              <a:solidFill>
                <a:schemeClr val="lt1"/>
              </a:solidFill>
              <a:latin typeface="Montserrat"/>
              <a:ea typeface="Montserrat"/>
              <a:cs typeface="Montserrat"/>
              <a:sym typeface="Montserrat"/>
            </a:endParaRPr>
          </a:p>
          <a:p>
            <a:pPr indent="-387350" lvl="0" marL="457200" rtl="0" algn="l">
              <a:lnSpc>
                <a:spcPct val="115000"/>
              </a:lnSpc>
              <a:spcBef>
                <a:spcPts val="0"/>
              </a:spcBef>
              <a:spcAft>
                <a:spcPts val="0"/>
              </a:spcAft>
              <a:buClr>
                <a:schemeClr val="lt1"/>
              </a:buClr>
              <a:buSzPts val="2500"/>
              <a:buFont typeface="Montserrat"/>
              <a:buChar char="●"/>
            </a:pPr>
            <a:r>
              <a:rPr b="1" lang="en-US" sz="2500">
                <a:solidFill>
                  <a:schemeClr val="lt1"/>
                </a:solidFill>
                <a:latin typeface="Montserrat"/>
                <a:ea typeface="Montserrat"/>
                <a:cs typeface="Montserrat"/>
                <a:sym typeface="Montserrat"/>
              </a:rPr>
              <a:t>Normalized flow </a:t>
            </a:r>
            <a:r>
              <a:rPr lang="en-US" sz="2500">
                <a:solidFill>
                  <a:schemeClr val="lt1"/>
                </a:solidFill>
                <a:latin typeface="Montserrat"/>
                <a:ea typeface="Montserrat"/>
                <a:cs typeface="Montserrat"/>
                <a:sym typeface="Montserrat"/>
              </a:rPr>
              <a:t>would make a better dependent variable for our time series model instead</a:t>
            </a:r>
            <a:endParaRPr sz="2500">
              <a:solidFill>
                <a:schemeClr val="lt1"/>
              </a:solidFill>
              <a:latin typeface="Montserrat"/>
              <a:ea typeface="Montserrat"/>
              <a:cs typeface="Montserrat"/>
              <a:sym typeface="Montserrat"/>
            </a:endParaRPr>
          </a:p>
          <a:p>
            <a:pPr indent="0" lvl="0" marL="457200" rtl="0" algn="l">
              <a:lnSpc>
                <a:spcPct val="115000"/>
              </a:lnSpc>
              <a:spcBef>
                <a:spcPts val="0"/>
              </a:spcBef>
              <a:spcAft>
                <a:spcPts val="0"/>
              </a:spcAft>
              <a:buNone/>
            </a:pPr>
            <a:r>
              <a:t/>
            </a:r>
            <a:endParaRPr sz="2500">
              <a:solidFill>
                <a:schemeClr val="lt1"/>
              </a:solidFill>
              <a:latin typeface="Montserrat"/>
              <a:ea typeface="Montserrat"/>
              <a:cs typeface="Montserrat"/>
              <a:sym typeface="Montserrat"/>
            </a:endParaRPr>
          </a:p>
        </p:txBody>
      </p:sp>
      <p:cxnSp>
        <p:nvCxnSpPr>
          <p:cNvPr id="431" name="Google Shape;431;p40"/>
          <p:cNvCxnSpPr/>
          <p:nvPr/>
        </p:nvCxnSpPr>
        <p:spPr>
          <a:xfrm flipH="1" rot="10800000">
            <a:off x="6460200" y="1720075"/>
            <a:ext cx="4353600" cy="2252400"/>
          </a:xfrm>
          <a:prstGeom prst="straightConnector1">
            <a:avLst/>
          </a:prstGeom>
          <a:noFill/>
          <a:ln cap="flat" cmpd="sng" w="9525">
            <a:solidFill>
              <a:schemeClr val="lt1"/>
            </a:solidFill>
            <a:prstDash val="solid"/>
            <a:round/>
            <a:headEnd len="med" w="med" type="none"/>
            <a:tailEnd len="med" w="med" type="triangle"/>
          </a:ln>
        </p:spPr>
      </p:cxnSp>
      <p:cxnSp>
        <p:nvCxnSpPr>
          <p:cNvPr id="432" name="Google Shape;432;p40"/>
          <p:cNvCxnSpPr/>
          <p:nvPr/>
        </p:nvCxnSpPr>
        <p:spPr>
          <a:xfrm>
            <a:off x="6292100" y="6712325"/>
            <a:ext cx="4218900" cy="2420400"/>
          </a:xfrm>
          <a:prstGeom prst="straightConnector1">
            <a:avLst/>
          </a:prstGeom>
          <a:noFill/>
          <a:ln cap="flat" cmpd="sng" w="9525">
            <a:solidFill>
              <a:schemeClr val="lt1"/>
            </a:solidFill>
            <a:prstDash val="solid"/>
            <a:round/>
            <a:headEnd len="med" w="med" type="none"/>
            <a:tailEnd len="med" w="med" type="triangle"/>
          </a:ln>
        </p:spPr>
      </p:cxnSp>
      <p:sp>
        <p:nvSpPr>
          <p:cNvPr id="433" name="Google Shape;433;p40"/>
          <p:cNvSpPr txBox="1"/>
          <p:nvPr/>
        </p:nvSpPr>
        <p:spPr>
          <a:xfrm>
            <a:off x="483621" y="101410"/>
            <a:ext cx="9189300" cy="1739400"/>
          </a:xfrm>
          <a:prstGeom prst="rect">
            <a:avLst/>
          </a:prstGeom>
          <a:noFill/>
          <a:ln>
            <a:noFill/>
          </a:ln>
        </p:spPr>
        <p:txBody>
          <a:bodyPr anchorCtr="0" anchor="t" bIns="0" lIns="0" spcFirstLastPara="1" rIns="0" wrap="square" tIns="0">
            <a:spAutoFit/>
          </a:bodyPr>
          <a:lstStyle/>
          <a:p>
            <a:pPr indent="0" lvl="0" marL="0" marR="0" rtl="0" algn="l">
              <a:lnSpc>
                <a:spcPct val="126000"/>
              </a:lnSpc>
              <a:spcBef>
                <a:spcPts val="0"/>
              </a:spcBef>
              <a:spcAft>
                <a:spcPts val="0"/>
              </a:spcAft>
              <a:buNone/>
            </a:pPr>
            <a:r>
              <a:rPr b="1" lang="en-US" sz="5000">
                <a:solidFill>
                  <a:srgbClr val="E8EEF1"/>
                </a:solidFill>
                <a:latin typeface="Montserrat"/>
                <a:ea typeface="Montserrat"/>
                <a:cs typeface="Montserrat"/>
                <a:sym typeface="Montserrat"/>
              </a:rPr>
              <a:t>Time Series Model - New Dependent Variable</a:t>
            </a:r>
            <a:endParaRPr sz="50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437" name="Shape 437"/>
        <p:cNvGrpSpPr/>
        <p:nvPr/>
      </p:nvGrpSpPr>
      <p:grpSpPr>
        <a:xfrm>
          <a:off x="0" y="0"/>
          <a:ext cx="0" cy="0"/>
          <a:chOff x="0" y="0"/>
          <a:chExt cx="0" cy="0"/>
        </a:xfrm>
      </p:grpSpPr>
      <p:pic>
        <p:nvPicPr>
          <p:cNvPr id="438" name="Google Shape;438;p41"/>
          <p:cNvPicPr preferRelativeResize="0"/>
          <p:nvPr/>
        </p:nvPicPr>
        <p:blipFill rotWithShape="1">
          <a:blip r:embed="rId3">
            <a:alphaModFix/>
          </a:blip>
          <a:srcRect b="0" l="27814" r="50566" t="32427"/>
          <a:stretch/>
        </p:blipFill>
        <p:spPr>
          <a:xfrm>
            <a:off x="-1082212" y="-325560"/>
            <a:ext cx="2458197" cy="10938116"/>
          </a:xfrm>
          <a:prstGeom prst="rect">
            <a:avLst/>
          </a:prstGeom>
          <a:noFill/>
          <a:ln>
            <a:noFill/>
          </a:ln>
        </p:spPr>
      </p:pic>
      <p:sp>
        <p:nvSpPr>
          <p:cNvPr id="439" name="Google Shape;439;p41"/>
          <p:cNvSpPr/>
          <p:nvPr/>
        </p:nvSpPr>
        <p:spPr>
          <a:xfrm>
            <a:off x="-234113" y="-495300"/>
            <a:ext cx="762000" cy="11277600"/>
          </a:xfrm>
          <a:prstGeom prst="rect">
            <a:avLst/>
          </a:pr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1"/>
          <p:cNvSpPr/>
          <p:nvPr/>
        </p:nvSpPr>
        <p:spPr>
          <a:xfrm rot="10800000">
            <a:off x="16437226" y="1112109"/>
            <a:ext cx="2885229" cy="684975"/>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441" name="Google Shape;441;p41"/>
          <p:cNvPicPr preferRelativeResize="0"/>
          <p:nvPr/>
        </p:nvPicPr>
        <p:blipFill>
          <a:blip r:embed="rId4">
            <a:alphaModFix/>
          </a:blip>
          <a:stretch>
            <a:fillRect/>
          </a:stretch>
        </p:blipFill>
        <p:spPr>
          <a:xfrm>
            <a:off x="1443225" y="1965175"/>
            <a:ext cx="7062050" cy="4799550"/>
          </a:xfrm>
          <a:prstGeom prst="rect">
            <a:avLst/>
          </a:prstGeom>
          <a:noFill/>
          <a:ln>
            <a:noFill/>
          </a:ln>
        </p:spPr>
      </p:pic>
      <p:sp>
        <p:nvSpPr>
          <p:cNvPr id="442" name="Google Shape;442;p41"/>
          <p:cNvSpPr txBox="1"/>
          <p:nvPr/>
        </p:nvSpPr>
        <p:spPr>
          <a:xfrm>
            <a:off x="1821400" y="6678775"/>
            <a:ext cx="5339100" cy="243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chemeClr val="lt1"/>
                </a:solidFill>
                <a:latin typeface="Calibri"/>
                <a:ea typeface="Calibri"/>
                <a:cs typeface="Calibri"/>
                <a:sym typeface="Calibri"/>
              </a:rPr>
              <a:t>Aggregate time series for 1st Avenue Station (Canarsie Line) </a:t>
            </a:r>
            <a:endParaRPr sz="3200">
              <a:solidFill>
                <a:schemeClr val="lt1"/>
              </a:solidFill>
              <a:latin typeface="Calibri"/>
              <a:ea typeface="Calibri"/>
              <a:cs typeface="Calibri"/>
              <a:sym typeface="Calibri"/>
            </a:endParaRPr>
          </a:p>
        </p:txBody>
      </p:sp>
      <p:sp>
        <p:nvSpPr>
          <p:cNvPr id="443" name="Google Shape;443;p41"/>
          <p:cNvSpPr txBox="1"/>
          <p:nvPr/>
        </p:nvSpPr>
        <p:spPr>
          <a:xfrm>
            <a:off x="12690675" y="6103300"/>
            <a:ext cx="4068900" cy="243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chemeClr val="lt1"/>
                </a:solidFill>
                <a:latin typeface="Calibri"/>
                <a:ea typeface="Calibri"/>
                <a:cs typeface="Calibri"/>
                <a:sym typeface="Calibri"/>
              </a:rPr>
              <a:t>Aggregate time series for Broadway Station (Jamaica Line) </a:t>
            </a:r>
            <a:endParaRPr sz="3200">
              <a:solidFill>
                <a:schemeClr val="lt1"/>
              </a:solidFill>
              <a:latin typeface="Calibri"/>
              <a:ea typeface="Calibri"/>
              <a:cs typeface="Calibri"/>
              <a:sym typeface="Calibri"/>
            </a:endParaRPr>
          </a:p>
        </p:txBody>
      </p:sp>
      <p:sp>
        <p:nvSpPr>
          <p:cNvPr id="444" name="Google Shape;444;p41"/>
          <p:cNvSpPr txBox="1"/>
          <p:nvPr/>
        </p:nvSpPr>
        <p:spPr>
          <a:xfrm>
            <a:off x="2067475" y="8813425"/>
            <a:ext cx="12707400" cy="126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u="sng">
                <a:solidFill>
                  <a:schemeClr val="lt1"/>
                </a:solidFill>
                <a:latin typeface="Calibri"/>
                <a:ea typeface="Calibri"/>
                <a:cs typeface="Calibri"/>
                <a:sym typeface="Calibri"/>
              </a:rPr>
              <a:t>Each time series should be split into two with COVID as the cutoff</a:t>
            </a:r>
            <a:endParaRPr sz="3200" u="sng">
              <a:solidFill>
                <a:schemeClr val="lt1"/>
              </a:solidFill>
              <a:latin typeface="Calibri"/>
              <a:ea typeface="Calibri"/>
              <a:cs typeface="Calibri"/>
              <a:sym typeface="Calibri"/>
            </a:endParaRPr>
          </a:p>
        </p:txBody>
      </p:sp>
      <p:sp>
        <p:nvSpPr>
          <p:cNvPr id="445" name="Google Shape;445;p41"/>
          <p:cNvSpPr txBox="1"/>
          <p:nvPr/>
        </p:nvSpPr>
        <p:spPr>
          <a:xfrm>
            <a:off x="3027327" y="57675"/>
            <a:ext cx="13293900" cy="1739400"/>
          </a:xfrm>
          <a:prstGeom prst="rect">
            <a:avLst/>
          </a:prstGeom>
          <a:noFill/>
          <a:ln>
            <a:noFill/>
          </a:ln>
        </p:spPr>
        <p:txBody>
          <a:bodyPr anchorCtr="0" anchor="t" bIns="0" lIns="0" spcFirstLastPara="1" rIns="0" wrap="square" tIns="0">
            <a:spAutoFit/>
          </a:bodyPr>
          <a:lstStyle/>
          <a:p>
            <a:pPr indent="0" lvl="0" marL="0" marR="0" rtl="0" algn="l">
              <a:lnSpc>
                <a:spcPct val="126000"/>
              </a:lnSpc>
              <a:spcBef>
                <a:spcPts val="0"/>
              </a:spcBef>
              <a:spcAft>
                <a:spcPts val="0"/>
              </a:spcAft>
              <a:buNone/>
            </a:pPr>
            <a:r>
              <a:rPr b="1" lang="en-US" sz="5000">
                <a:solidFill>
                  <a:srgbClr val="E8EEF1"/>
                </a:solidFill>
                <a:latin typeface="Montserrat"/>
                <a:ea typeface="Montserrat"/>
                <a:cs typeface="Montserrat"/>
                <a:sym typeface="Montserrat"/>
              </a:rPr>
              <a:t>Time Series Model - COVID impacts on Subway in 2020</a:t>
            </a:r>
            <a:endParaRPr sz="5000"/>
          </a:p>
        </p:txBody>
      </p:sp>
      <p:cxnSp>
        <p:nvCxnSpPr>
          <p:cNvPr id="446" name="Google Shape;446;p41"/>
          <p:cNvCxnSpPr/>
          <p:nvPr/>
        </p:nvCxnSpPr>
        <p:spPr>
          <a:xfrm flipH="1">
            <a:off x="6454450" y="4560800"/>
            <a:ext cx="302700" cy="1260600"/>
          </a:xfrm>
          <a:prstGeom prst="straightConnector1">
            <a:avLst/>
          </a:prstGeom>
          <a:noFill/>
          <a:ln cap="flat" cmpd="sng" w="9525">
            <a:solidFill>
              <a:schemeClr val="dk2"/>
            </a:solidFill>
            <a:prstDash val="solid"/>
            <a:round/>
            <a:headEnd len="med" w="med" type="none"/>
            <a:tailEnd len="med" w="med" type="triangle"/>
          </a:ln>
        </p:spPr>
      </p:cxnSp>
      <p:sp>
        <p:nvSpPr>
          <p:cNvPr id="447" name="Google Shape;447;p41"/>
          <p:cNvSpPr txBox="1"/>
          <p:nvPr/>
        </p:nvSpPr>
        <p:spPr>
          <a:xfrm>
            <a:off x="6286500" y="3977375"/>
            <a:ext cx="1630500" cy="52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chemeClr val="dk1"/>
                </a:solidFill>
                <a:latin typeface="Calibri"/>
                <a:ea typeface="Calibri"/>
                <a:cs typeface="Calibri"/>
                <a:sym typeface="Calibri"/>
              </a:rPr>
              <a:t>COVID</a:t>
            </a:r>
            <a:endParaRPr sz="3200">
              <a:solidFill>
                <a:schemeClr val="dk1"/>
              </a:solidFill>
              <a:latin typeface="Calibri"/>
              <a:ea typeface="Calibri"/>
              <a:cs typeface="Calibri"/>
              <a:sym typeface="Calibri"/>
            </a:endParaRPr>
          </a:p>
        </p:txBody>
      </p:sp>
      <p:pic>
        <p:nvPicPr>
          <p:cNvPr id="448" name="Google Shape;448;p41"/>
          <p:cNvPicPr preferRelativeResize="0"/>
          <p:nvPr/>
        </p:nvPicPr>
        <p:blipFill>
          <a:blip r:embed="rId5">
            <a:alphaModFix/>
          </a:blip>
          <a:stretch>
            <a:fillRect/>
          </a:stretch>
        </p:blipFill>
        <p:spPr>
          <a:xfrm>
            <a:off x="10943675" y="1949475"/>
            <a:ext cx="6513212" cy="4001426"/>
          </a:xfrm>
          <a:prstGeom prst="rect">
            <a:avLst/>
          </a:prstGeom>
          <a:noFill/>
          <a:ln>
            <a:noFill/>
          </a:ln>
        </p:spPr>
      </p:pic>
      <p:sp>
        <p:nvSpPr>
          <p:cNvPr id="449" name="Google Shape;449;p41"/>
          <p:cNvSpPr txBox="1"/>
          <p:nvPr/>
        </p:nvSpPr>
        <p:spPr>
          <a:xfrm>
            <a:off x="15229925" y="3260925"/>
            <a:ext cx="1630500" cy="52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3200">
                <a:solidFill>
                  <a:schemeClr val="dk1"/>
                </a:solidFill>
                <a:latin typeface="Calibri"/>
                <a:ea typeface="Calibri"/>
                <a:cs typeface="Calibri"/>
                <a:sym typeface="Calibri"/>
              </a:rPr>
              <a:t>COVID</a:t>
            </a:r>
            <a:endParaRPr sz="3200">
              <a:solidFill>
                <a:schemeClr val="dk1"/>
              </a:solidFill>
              <a:latin typeface="Calibri"/>
              <a:ea typeface="Calibri"/>
              <a:cs typeface="Calibri"/>
              <a:sym typeface="Calibri"/>
            </a:endParaRPr>
          </a:p>
        </p:txBody>
      </p:sp>
      <p:cxnSp>
        <p:nvCxnSpPr>
          <p:cNvPr id="450" name="Google Shape;450;p41"/>
          <p:cNvCxnSpPr/>
          <p:nvPr/>
        </p:nvCxnSpPr>
        <p:spPr>
          <a:xfrm flipH="1">
            <a:off x="15582750" y="3872750"/>
            <a:ext cx="302700" cy="12606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105" name="Shape 105"/>
        <p:cNvGrpSpPr/>
        <p:nvPr/>
      </p:nvGrpSpPr>
      <p:grpSpPr>
        <a:xfrm>
          <a:off x="0" y="0"/>
          <a:ext cx="0" cy="0"/>
          <a:chOff x="0" y="0"/>
          <a:chExt cx="0" cy="0"/>
        </a:xfrm>
      </p:grpSpPr>
      <p:pic>
        <p:nvPicPr>
          <p:cNvPr id="106" name="Google Shape;106;p15"/>
          <p:cNvPicPr preferRelativeResize="0"/>
          <p:nvPr/>
        </p:nvPicPr>
        <p:blipFill rotWithShape="1">
          <a:blip r:embed="rId3">
            <a:alphaModFix/>
          </a:blip>
          <a:srcRect b="0" l="27813" r="50567" t="32425"/>
          <a:stretch/>
        </p:blipFill>
        <p:spPr>
          <a:xfrm>
            <a:off x="11475791" y="-254504"/>
            <a:ext cx="2458198" cy="10938119"/>
          </a:xfrm>
          <a:prstGeom prst="rect">
            <a:avLst/>
          </a:prstGeom>
          <a:noFill/>
          <a:ln>
            <a:noFill/>
          </a:ln>
        </p:spPr>
      </p:pic>
      <p:sp>
        <p:nvSpPr>
          <p:cNvPr id="107" name="Google Shape;107;p15"/>
          <p:cNvSpPr/>
          <p:nvPr/>
        </p:nvSpPr>
        <p:spPr>
          <a:xfrm>
            <a:off x="12207075" y="-396616"/>
            <a:ext cx="738039" cy="11080231"/>
          </a:xfrm>
          <a:prstGeom prst="rect">
            <a:avLst/>
          </a:pr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 name="Google Shape;108;p15"/>
          <p:cNvGrpSpPr/>
          <p:nvPr/>
        </p:nvGrpSpPr>
        <p:grpSpPr>
          <a:xfrm>
            <a:off x="1" y="1167239"/>
            <a:ext cx="10869849" cy="8070486"/>
            <a:chOff x="1053662" y="-1684352"/>
            <a:chExt cx="14493132" cy="10760648"/>
          </a:xfrm>
        </p:grpSpPr>
        <p:sp>
          <p:nvSpPr>
            <p:cNvPr id="109" name="Google Shape;109;p15"/>
            <p:cNvSpPr txBox="1"/>
            <p:nvPr/>
          </p:nvSpPr>
          <p:spPr>
            <a:xfrm>
              <a:off x="2236095" y="-1684352"/>
              <a:ext cx="12252300" cy="1354500"/>
            </a:xfrm>
            <a:prstGeom prst="rect">
              <a:avLst/>
            </a:prstGeom>
            <a:noFill/>
            <a:ln>
              <a:noFill/>
            </a:ln>
          </p:spPr>
          <p:txBody>
            <a:bodyPr anchorCtr="0" anchor="t" bIns="0" lIns="0" spcFirstLastPara="1" rIns="0" wrap="square" tIns="0">
              <a:spAutoFit/>
            </a:bodyPr>
            <a:lstStyle/>
            <a:p>
              <a:pPr indent="0" lvl="0" marL="0" marR="0" rtl="0" algn="l">
                <a:lnSpc>
                  <a:spcPct val="126000"/>
                </a:lnSpc>
                <a:spcBef>
                  <a:spcPts val="0"/>
                </a:spcBef>
                <a:spcAft>
                  <a:spcPts val="0"/>
                </a:spcAft>
                <a:buNone/>
              </a:pPr>
              <a:r>
                <a:rPr b="1" lang="en-US" sz="6600">
                  <a:solidFill>
                    <a:srgbClr val="E8EEF1"/>
                  </a:solidFill>
                  <a:latin typeface="Montserrat"/>
                  <a:ea typeface="Montserrat"/>
                  <a:cs typeface="Montserrat"/>
                  <a:sym typeface="Montserrat"/>
                </a:rPr>
                <a:t>Introduction</a:t>
              </a:r>
              <a:endParaRPr/>
            </a:p>
          </p:txBody>
        </p:sp>
        <p:sp>
          <p:nvSpPr>
            <p:cNvPr id="110" name="Google Shape;110;p15"/>
            <p:cNvSpPr txBox="1"/>
            <p:nvPr/>
          </p:nvSpPr>
          <p:spPr>
            <a:xfrm>
              <a:off x="2938395" y="1072296"/>
              <a:ext cx="12608400" cy="8004000"/>
            </a:xfrm>
            <a:prstGeom prst="rect">
              <a:avLst/>
            </a:prstGeom>
            <a:noFill/>
            <a:ln>
              <a:noFill/>
            </a:ln>
          </p:spPr>
          <p:txBody>
            <a:bodyPr anchorCtr="0" anchor="t" bIns="0" lIns="0" spcFirstLastPara="1" rIns="0" wrap="square" tIns="0">
              <a:spAutoFit/>
            </a:bodyPr>
            <a:lstStyle/>
            <a:p>
              <a:pPr indent="0" lvl="0" marL="0" marR="0" rtl="0" algn="l">
                <a:lnSpc>
                  <a:spcPct val="150000"/>
                </a:lnSpc>
                <a:spcBef>
                  <a:spcPts val="0"/>
                </a:spcBef>
                <a:spcAft>
                  <a:spcPts val="0"/>
                </a:spcAft>
                <a:buNone/>
              </a:pPr>
              <a:r>
                <a:rPr b="1" lang="en-US" sz="3000">
                  <a:solidFill>
                    <a:srgbClr val="E8EEF1"/>
                  </a:solidFill>
                  <a:latin typeface="Montserrat"/>
                  <a:ea typeface="Montserrat"/>
                  <a:cs typeface="Montserrat"/>
                  <a:sym typeface="Montserrat"/>
                </a:rPr>
                <a:t>Method: </a:t>
              </a:r>
              <a:r>
                <a:rPr lang="en-US" sz="3000">
                  <a:solidFill>
                    <a:srgbClr val="E8EEF1"/>
                  </a:solidFill>
                  <a:latin typeface="Montserrat Light"/>
                  <a:ea typeface="Montserrat Light"/>
                  <a:cs typeface="Montserrat Light"/>
                  <a:sym typeface="Montserrat Light"/>
                </a:rPr>
                <a:t>Integrate demographic factors associated with neighborhoods to conduct an analysis of subway traffic patterns</a:t>
              </a:r>
              <a:endParaRPr sz="3000">
                <a:solidFill>
                  <a:srgbClr val="E8EEF1"/>
                </a:solidFill>
                <a:latin typeface="Montserrat Light"/>
                <a:ea typeface="Montserrat Light"/>
                <a:cs typeface="Montserrat Light"/>
                <a:sym typeface="Montserrat Light"/>
              </a:endParaRPr>
            </a:p>
            <a:p>
              <a:pPr indent="0" lvl="0" marL="0" marR="0" rtl="0" algn="l">
                <a:lnSpc>
                  <a:spcPct val="150000"/>
                </a:lnSpc>
                <a:spcBef>
                  <a:spcPts val="0"/>
                </a:spcBef>
                <a:spcAft>
                  <a:spcPts val="0"/>
                </a:spcAft>
                <a:buNone/>
              </a:pPr>
              <a:r>
                <a:rPr b="1" lang="en-US" sz="3000">
                  <a:solidFill>
                    <a:srgbClr val="E8EEF1"/>
                  </a:solidFill>
                  <a:latin typeface="Montserrat"/>
                  <a:ea typeface="Montserrat"/>
                  <a:cs typeface="Montserrat"/>
                  <a:sym typeface="Montserrat"/>
                </a:rPr>
                <a:t>Goal: </a:t>
              </a:r>
              <a:endParaRPr b="1" sz="3000">
                <a:solidFill>
                  <a:srgbClr val="E8EEF1"/>
                </a:solidFill>
                <a:latin typeface="Montserrat"/>
                <a:ea typeface="Montserrat"/>
                <a:cs typeface="Montserrat"/>
                <a:sym typeface="Montserrat"/>
              </a:endParaRPr>
            </a:p>
            <a:p>
              <a:pPr indent="-419100" lvl="0" marL="457200" marR="0" rtl="0" algn="l">
                <a:lnSpc>
                  <a:spcPct val="150000"/>
                </a:lnSpc>
                <a:spcBef>
                  <a:spcPts val="0"/>
                </a:spcBef>
                <a:spcAft>
                  <a:spcPts val="0"/>
                </a:spcAft>
                <a:buClr>
                  <a:srgbClr val="E8EEF1"/>
                </a:buClr>
                <a:buSzPts val="3000"/>
                <a:buFont typeface="Montserrat Light"/>
                <a:buChar char="-"/>
              </a:pPr>
              <a:r>
                <a:rPr lang="en-US" sz="3000">
                  <a:solidFill>
                    <a:srgbClr val="E8EEF1"/>
                  </a:solidFill>
                  <a:latin typeface="Montserrat Light"/>
                  <a:ea typeface="Montserrat Light"/>
                  <a:cs typeface="Montserrat Light"/>
                  <a:sym typeface="Montserrat Light"/>
                </a:rPr>
                <a:t>Provide insights about the relationship between </a:t>
              </a:r>
              <a:r>
                <a:rPr b="1" lang="en-US" sz="3000">
                  <a:solidFill>
                    <a:srgbClr val="E8EEF1"/>
                  </a:solidFill>
                  <a:latin typeface="Montserrat"/>
                  <a:ea typeface="Montserrat"/>
                  <a:cs typeface="Montserrat"/>
                  <a:sym typeface="Montserrat"/>
                </a:rPr>
                <a:t>subway usage</a:t>
              </a:r>
              <a:r>
                <a:rPr lang="en-US" sz="3000">
                  <a:solidFill>
                    <a:srgbClr val="E8EEF1"/>
                  </a:solidFill>
                  <a:latin typeface="Montserrat Light"/>
                  <a:ea typeface="Montserrat Light"/>
                  <a:cs typeface="Montserrat Light"/>
                  <a:sym typeface="Montserrat Light"/>
                </a:rPr>
                <a:t> and the </a:t>
              </a:r>
              <a:r>
                <a:rPr b="1" lang="en-US" sz="3000">
                  <a:solidFill>
                    <a:srgbClr val="E8EEF1"/>
                  </a:solidFill>
                  <a:latin typeface="Montserrat"/>
                  <a:ea typeface="Montserrat"/>
                  <a:cs typeface="Montserrat"/>
                  <a:sym typeface="Montserrat"/>
                </a:rPr>
                <a:t>demographic characteristics of neighborhoods</a:t>
              </a:r>
              <a:endParaRPr b="1" sz="3000">
                <a:solidFill>
                  <a:srgbClr val="E8EEF1"/>
                </a:solidFill>
                <a:latin typeface="Montserrat"/>
                <a:ea typeface="Montserrat"/>
                <a:cs typeface="Montserrat"/>
                <a:sym typeface="Montserrat"/>
              </a:endParaRPr>
            </a:p>
            <a:p>
              <a:pPr indent="-419100" lvl="0" marL="457200" marR="0" rtl="0" algn="l">
                <a:lnSpc>
                  <a:spcPct val="150000"/>
                </a:lnSpc>
                <a:spcBef>
                  <a:spcPts val="0"/>
                </a:spcBef>
                <a:spcAft>
                  <a:spcPts val="0"/>
                </a:spcAft>
                <a:buClr>
                  <a:srgbClr val="E8EEF1"/>
                </a:buClr>
                <a:buSzPts val="3000"/>
                <a:buFont typeface="Montserrat Light"/>
                <a:buChar char="-"/>
              </a:pPr>
              <a:r>
                <a:rPr lang="en-US" sz="3000">
                  <a:solidFill>
                    <a:srgbClr val="E8EEF1"/>
                  </a:solidFill>
                  <a:latin typeface="Montserrat Light"/>
                  <a:ea typeface="Montserrat Light"/>
                  <a:cs typeface="Montserrat Light"/>
                  <a:sym typeface="Montserrat Light"/>
                </a:rPr>
                <a:t>Provide insights into the dynamics of subway usage in the </a:t>
              </a:r>
              <a:r>
                <a:rPr b="1" lang="en-US" sz="3000">
                  <a:solidFill>
                    <a:srgbClr val="E8EEF1"/>
                  </a:solidFill>
                  <a:latin typeface="Montserrat"/>
                  <a:ea typeface="Montserrat"/>
                  <a:cs typeface="Montserrat"/>
                  <a:sym typeface="Montserrat"/>
                </a:rPr>
                <a:t>post-pandemic era</a:t>
              </a:r>
              <a:endParaRPr b="1" sz="3000">
                <a:solidFill>
                  <a:srgbClr val="E8EEF1"/>
                </a:solidFill>
                <a:latin typeface="Montserrat"/>
                <a:ea typeface="Montserrat"/>
                <a:cs typeface="Montserrat"/>
                <a:sym typeface="Montserrat"/>
              </a:endParaRPr>
            </a:p>
          </p:txBody>
        </p:sp>
        <p:sp>
          <p:nvSpPr>
            <p:cNvPr id="111" name="Google Shape;111;p15"/>
            <p:cNvSpPr/>
            <p:nvPr/>
          </p:nvSpPr>
          <p:spPr>
            <a:xfrm>
              <a:off x="1053662" y="-196804"/>
              <a:ext cx="3027338" cy="913981"/>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2" name="Google Shape;112;p15"/>
          <p:cNvPicPr preferRelativeResize="0"/>
          <p:nvPr/>
        </p:nvPicPr>
        <p:blipFill rotWithShape="1">
          <a:blip r:embed="rId4">
            <a:alphaModFix/>
          </a:blip>
          <a:srcRect b="0" l="0" r="50347" t="0"/>
          <a:stretch/>
        </p:blipFill>
        <p:spPr>
          <a:xfrm flipH="1">
            <a:off x="12945123" y="0"/>
            <a:ext cx="5342877" cy="102870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454" name="Shape 454"/>
        <p:cNvGrpSpPr/>
        <p:nvPr/>
      </p:nvGrpSpPr>
      <p:grpSpPr>
        <a:xfrm>
          <a:off x="0" y="0"/>
          <a:ext cx="0" cy="0"/>
          <a:chOff x="0" y="0"/>
          <a:chExt cx="0" cy="0"/>
        </a:xfrm>
      </p:grpSpPr>
      <p:pic>
        <p:nvPicPr>
          <p:cNvPr id="455" name="Google Shape;455;p42"/>
          <p:cNvPicPr preferRelativeResize="0"/>
          <p:nvPr/>
        </p:nvPicPr>
        <p:blipFill rotWithShape="1">
          <a:blip r:embed="rId3">
            <a:alphaModFix/>
          </a:blip>
          <a:srcRect b="0" l="27814" r="50566" t="32427"/>
          <a:stretch/>
        </p:blipFill>
        <p:spPr>
          <a:xfrm>
            <a:off x="-1082212" y="-325560"/>
            <a:ext cx="2458197" cy="10938116"/>
          </a:xfrm>
          <a:prstGeom prst="rect">
            <a:avLst/>
          </a:prstGeom>
          <a:noFill/>
          <a:ln>
            <a:noFill/>
          </a:ln>
        </p:spPr>
      </p:pic>
      <p:sp>
        <p:nvSpPr>
          <p:cNvPr id="456" name="Google Shape;456;p42"/>
          <p:cNvSpPr/>
          <p:nvPr/>
        </p:nvSpPr>
        <p:spPr>
          <a:xfrm>
            <a:off x="-234113" y="-495300"/>
            <a:ext cx="762000" cy="11277600"/>
          </a:xfrm>
          <a:prstGeom prst="rect">
            <a:avLst/>
          </a:pr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42"/>
          <p:cNvSpPr/>
          <p:nvPr/>
        </p:nvSpPr>
        <p:spPr>
          <a:xfrm rot="10800000">
            <a:off x="16437226" y="1112109"/>
            <a:ext cx="2885229" cy="684975"/>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42"/>
          <p:cNvSpPr txBox="1"/>
          <p:nvPr/>
        </p:nvSpPr>
        <p:spPr>
          <a:xfrm>
            <a:off x="1273875" y="2504488"/>
            <a:ext cx="8541300" cy="168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2500">
                <a:solidFill>
                  <a:schemeClr val="lt1"/>
                </a:solidFill>
                <a:latin typeface="Calibri"/>
                <a:ea typeface="Calibri"/>
                <a:cs typeface="Calibri"/>
                <a:sym typeface="Calibri"/>
              </a:rPr>
              <a:t>1st Avenue Station (Canarsie line) pre-COVID</a:t>
            </a:r>
            <a:endParaRPr sz="2500">
              <a:solidFill>
                <a:schemeClr val="lt1"/>
              </a:solidFill>
              <a:latin typeface="Calibri"/>
              <a:ea typeface="Calibri"/>
              <a:cs typeface="Calibri"/>
              <a:sym typeface="Calibri"/>
            </a:endParaRPr>
          </a:p>
          <a:p>
            <a:pPr indent="0" lvl="0" marL="0" rtl="0" algn="l">
              <a:spcBef>
                <a:spcPts val="0"/>
              </a:spcBef>
              <a:spcAft>
                <a:spcPts val="0"/>
              </a:spcAft>
              <a:buNone/>
            </a:pPr>
            <a:r>
              <a:t/>
            </a:r>
            <a:endParaRPr sz="3200">
              <a:solidFill>
                <a:schemeClr val="dk1"/>
              </a:solidFill>
              <a:latin typeface="Calibri"/>
              <a:ea typeface="Calibri"/>
              <a:cs typeface="Calibri"/>
              <a:sym typeface="Calibri"/>
            </a:endParaRPr>
          </a:p>
        </p:txBody>
      </p:sp>
      <p:sp>
        <p:nvSpPr>
          <p:cNvPr id="459" name="Google Shape;459;p42"/>
          <p:cNvSpPr txBox="1"/>
          <p:nvPr/>
        </p:nvSpPr>
        <p:spPr>
          <a:xfrm>
            <a:off x="10460325" y="2504500"/>
            <a:ext cx="8541300" cy="822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2500">
                <a:solidFill>
                  <a:schemeClr val="lt1"/>
                </a:solidFill>
                <a:latin typeface="Calibri"/>
                <a:ea typeface="Calibri"/>
                <a:cs typeface="Calibri"/>
                <a:sym typeface="Calibri"/>
              </a:rPr>
              <a:t>1st Avenue Station (Canarsie line) post-COVID</a:t>
            </a:r>
            <a:endParaRPr sz="2500">
              <a:solidFill>
                <a:schemeClr val="lt1"/>
              </a:solidFill>
              <a:latin typeface="Calibri"/>
              <a:ea typeface="Calibri"/>
              <a:cs typeface="Calibri"/>
              <a:sym typeface="Calibri"/>
            </a:endParaRPr>
          </a:p>
          <a:p>
            <a:pPr indent="0" lvl="0" marL="0" rtl="0" algn="l">
              <a:spcBef>
                <a:spcPts val="0"/>
              </a:spcBef>
              <a:spcAft>
                <a:spcPts val="0"/>
              </a:spcAft>
              <a:buNone/>
            </a:pPr>
            <a:r>
              <a:t/>
            </a:r>
            <a:endParaRPr sz="3200">
              <a:solidFill>
                <a:schemeClr val="dk1"/>
              </a:solidFill>
              <a:latin typeface="Calibri"/>
              <a:ea typeface="Calibri"/>
              <a:cs typeface="Calibri"/>
              <a:sym typeface="Calibri"/>
            </a:endParaRPr>
          </a:p>
        </p:txBody>
      </p:sp>
      <p:sp>
        <p:nvSpPr>
          <p:cNvPr id="460" name="Google Shape;460;p42"/>
          <p:cNvSpPr txBox="1"/>
          <p:nvPr/>
        </p:nvSpPr>
        <p:spPr>
          <a:xfrm>
            <a:off x="2401300" y="3345000"/>
            <a:ext cx="11867100" cy="184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3200">
              <a:solidFill>
                <a:schemeClr val="dk1"/>
              </a:solidFill>
              <a:latin typeface="Calibri"/>
              <a:ea typeface="Calibri"/>
              <a:cs typeface="Calibri"/>
              <a:sym typeface="Calibri"/>
            </a:endParaRPr>
          </a:p>
        </p:txBody>
      </p:sp>
      <p:sp>
        <p:nvSpPr>
          <p:cNvPr id="461" name="Google Shape;461;p42"/>
          <p:cNvSpPr txBox="1"/>
          <p:nvPr/>
        </p:nvSpPr>
        <p:spPr>
          <a:xfrm>
            <a:off x="1496850" y="297675"/>
            <a:ext cx="15294300" cy="1565400"/>
          </a:xfrm>
          <a:prstGeom prst="rect">
            <a:avLst/>
          </a:prstGeom>
          <a:noFill/>
          <a:ln>
            <a:noFill/>
          </a:ln>
        </p:spPr>
        <p:txBody>
          <a:bodyPr anchorCtr="0" anchor="t" bIns="0" lIns="0" spcFirstLastPara="1" rIns="0" wrap="square" tIns="0">
            <a:spAutoFit/>
          </a:bodyPr>
          <a:lstStyle/>
          <a:p>
            <a:pPr indent="0" lvl="0" marL="0" marR="0" rtl="0" algn="l">
              <a:lnSpc>
                <a:spcPct val="126000"/>
              </a:lnSpc>
              <a:spcBef>
                <a:spcPts val="0"/>
              </a:spcBef>
              <a:spcAft>
                <a:spcPts val="0"/>
              </a:spcAft>
              <a:buNone/>
            </a:pPr>
            <a:r>
              <a:rPr b="1" lang="en-US" sz="4500">
                <a:solidFill>
                  <a:srgbClr val="E8EEF1"/>
                </a:solidFill>
                <a:latin typeface="Montserrat"/>
                <a:ea typeface="Montserrat"/>
                <a:cs typeface="Montserrat"/>
                <a:sym typeface="Montserrat"/>
              </a:rPr>
              <a:t>Time Series Model - ARIMA Fitted, 1st Avenue Station </a:t>
            </a:r>
            <a:endParaRPr sz="4500"/>
          </a:p>
        </p:txBody>
      </p:sp>
      <p:pic>
        <p:nvPicPr>
          <p:cNvPr id="462" name="Google Shape;462;p42"/>
          <p:cNvPicPr preferRelativeResize="0"/>
          <p:nvPr/>
        </p:nvPicPr>
        <p:blipFill>
          <a:blip r:embed="rId4">
            <a:alphaModFix/>
          </a:blip>
          <a:stretch>
            <a:fillRect/>
          </a:stretch>
        </p:blipFill>
        <p:spPr>
          <a:xfrm>
            <a:off x="10561171" y="3436950"/>
            <a:ext cx="7466502" cy="3960801"/>
          </a:xfrm>
          <a:prstGeom prst="rect">
            <a:avLst/>
          </a:prstGeom>
          <a:noFill/>
          <a:ln>
            <a:noFill/>
          </a:ln>
        </p:spPr>
      </p:pic>
      <p:sp>
        <p:nvSpPr>
          <p:cNvPr id="463" name="Google Shape;463;p42"/>
          <p:cNvSpPr txBox="1"/>
          <p:nvPr/>
        </p:nvSpPr>
        <p:spPr>
          <a:xfrm>
            <a:off x="12558075" y="7507588"/>
            <a:ext cx="4874400" cy="49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000">
                <a:solidFill>
                  <a:schemeClr val="lt1"/>
                </a:solidFill>
              </a:rPr>
              <a:t>Model: SARIMAX(1, 1, 1) x (2, 0, 1, 7)</a:t>
            </a:r>
            <a:endParaRPr b="1" sz="2000">
              <a:solidFill>
                <a:schemeClr val="lt1"/>
              </a:solidFill>
            </a:endParaRPr>
          </a:p>
        </p:txBody>
      </p:sp>
      <p:sp>
        <p:nvSpPr>
          <p:cNvPr id="464" name="Google Shape;464;p42"/>
          <p:cNvSpPr txBox="1"/>
          <p:nvPr/>
        </p:nvSpPr>
        <p:spPr>
          <a:xfrm>
            <a:off x="2216450" y="7591625"/>
            <a:ext cx="4874400" cy="49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000">
                <a:solidFill>
                  <a:schemeClr val="lt1"/>
                </a:solidFill>
              </a:rPr>
              <a:t>Model: </a:t>
            </a:r>
            <a:r>
              <a:rPr b="1" lang="en-US" sz="2000">
                <a:solidFill>
                  <a:schemeClr val="lt1"/>
                </a:solidFill>
              </a:rPr>
              <a:t>SARIMAX(1, 0, 3)x(1, 0, [1], 7)</a:t>
            </a:r>
            <a:endParaRPr b="1" sz="2000">
              <a:solidFill>
                <a:schemeClr val="lt1"/>
              </a:solidFill>
            </a:endParaRPr>
          </a:p>
        </p:txBody>
      </p:sp>
      <p:pic>
        <p:nvPicPr>
          <p:cNvPr id="465" name="Google Shape;465;p42"/>
          <p:cNvPicPr preferRelativeResize="0"/>
          <p:nvPr/>
        </p:nvPicPr>
        <p:blipFill>
          <a:blip r:embed="rId5">
            <a:alphaModFix/>
          </a:blip>
          <a:stretch>
            <a:fillRect/>
          </a:stretch>
        </p:blipFill>
        <p:spPr>
          <a:xfrm>
            <a:off x="1273875" y="3144888"/>
            <a:ext cx="7779398" cy="4207075"/>
          </a:xfrm>
          <a:prstGeom prst="rect">
            <a:avLst/>
          </a:prstGeom>
          <a:noFill/>
          <a:ln>
            <a:noFill/>
          </a:ln>
        </p:spPr>
      </p:pic>
      <p:cxnSp>
        <p:nvCxnSpPr>
          <p:cNvPr id="466" name="Google Shape;466;p42"/>
          <p:cNvCxnSpPr/>
          <p:nvPr/>
        </p:nvCxnSpPr>
        <p:spPr>
          <a:xfrm flipH="1" rot="10800000">
            <a:off x="4187700" y="8084225"/>
            <a:ext cx="384300" cy="460200"/>
          </a:xfrm>
          <a:prstGeom prst="straightConnector1">
            <a:avLst/>
          </a:prstGeom>
          <a:noFill/>
          <a:ln cap="flat" cmpd="sng" w="9525">
            <a:solidFill>
              <a:schemeClr val="lt1"/>
            </a:solidFill>
            <a:prstDash val="solid"/>
            <a:round/>
            <a:headEnd len="med" w="med" type="none"/>
            <a:tailEnd len="med" w="med" type="triangle"/>
          </a:ln>
        </p:spPr>
      </p:cxnSp>
      <p:sp>
        <p:nvSpPr>
          <p:cNvPr id="467" name="Google Shape;467;p42"/>
          <p:cNvSpPr txBox="1"/>
          <p:nvPr/>
        </p:nvSpPr>
        <p:spPr>
          <a:xfrm>
            <a:off x="3359400" y="8323875"/>
            <a:ext cx="1596900" cy="46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000">
                <a:solidFill>
                  <a:schemeClr val="lt1"/>
                </a:solidFill>
                <a:latin typeface="Calibri"/>
                <a:ea typeface="Calibri"/>
                <a:cs typeface="Calibri"/>
                <a:sym typeface="Calibri"/>
              </a:rPr>
              <a:t>Trend</a:t>
            </a:r>
            <a:endParaRPr sz="2000">
              <a:solidFill>
                <a:schemeClr val="lt1"/>
              </a:solidFill>
              <a:latin typeface="Calibri"/>
              <a:ea typeface="Calibri"/>
              <a:cs typeface="Calibri"/>
              <a:sym typeface="Calibri"/>
            </a:endParaRPr>
          </a:p>
        </p:txBody>
      </p:sp>
      <p:cxnSp>
        <p:nvCxnSpPr>
          <p:cNvPr id="468" name="Google Shape;468;p42"/>
          <p:cNvCxnSpPr/>
          <p:nvPr/>
        </p:nvCxnSpPr>
        <p:spPr>
          <a:xfrm flipH="1" rot="10800000">
            <a:off x="4757025" y="8084225"/>
            <a:ext cx="48000" cy="1166100"/>
          </a:xfrm>
          <a:prstGeom prst="straightConnector1">
            <a:avLst/>
          </a:prstGeom>
          <a:noFill/>
          <a:ln cap="flat" cmpd="sng" w="9525">
            <a:solidFill>
              <a:schemeClr val="lt1"/>
            </a:solidFill>
            <a:prstDash val="solid"/>
            <a:round/>
            <a:headEnd len="med" w="med" type="none"/>
            <a:tailEnd len="med" w="med" type="triangle"/>
          </a:ln>
        </p:spPr>
      </p:cxn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472" name="Shape 472"/>
        <p:cNvGrpSpPr/>
        <p:nvPr/>
      </p:nvGrpSpPr>
      <p:grpSpPr>
        <a:xfrm>
          <a:off x="0" y="0"/>
          <a:ext cx="0" cy="0"/>
          <a:chOff x="0" y="0"/>
          <a:chExt cx="0" cy="0"/>
        </a:xfrm>
      </p:grpSpPr>
      <p:pic>
        <p:nvPicPr>
          <p:cNvPr id="473" name="Google Shape;473;p43"/>
          <p:cNvPicPr preferRelativeResize="0"/>
          <p:nvPr/>
        </p:nvPicPr>
        <p:blipFill rotWithShape="1">
          <a:blip r:embed="rId3">
            <a:alphaModFix/>
          </a:blip>
          <a:srcRect b="0" l="27814" r="50566" t="32427"/>
          <a:stretch/>
        </p:blipFill>
        <p:spPr>
          <a:xfrm>
            <a:off x="-1082212" y="-325560"/>
            <a:ext cx="2458197" cy="10938116"/>
          </a:xfrm>
          <a:prstGeom prst="rect">
            <a:avLst/>
          </a:prstGeom>
          <a:noFill/>
          <a:ln>
            <a:noFill/>
          </a:ln>
        </p:spPr>
      </p:pic>
      <p:sp>
        <p:nvSpPr>
          <p:cNvPr id="474" name="Google Shape;474;p43"/>
          <p:cNvSpPr/>
          <p:nvPr/>
        </p:nvSpPr>
        <p:spPr>
          <a:xfrm>
            <a:off x="-234113" y="-495300"/>
            <a:ext cx="762000" cy="11277600"/>
          </a:xfrm>
          <a:prstGeom prst="rect">
            <a:avLst/>
          </a:pr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3"/>
          <p:cNvSpPr/>
          <p:nvPr/>
        </p:nvSpPr>
        <p:spPr>
          <a:xfrm rot="10800000">
            <a:off x="16437226" y="1112109"/>
            <a:ext cx="2885229" cy="684975"/>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3"/>
          <p:cNvSpPr txBox="1"/>
          <p:nvPr/>
        </p:nvSpPr>
        <p:spPr>
          <a:xfrm>
            <a:off x="1882600" y="190500"/>
            <a:ext cx="11867100" cy="184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3200">
              <a:solidFill>
                <a:schemeClr val="dk1"/>
              </a:solidFill>
              <a:latin typeface="Calibri"/>
              <a:ea typeface="Calibri"/>
              <a:cs typeface="Calibri"/>
              <a:sym typeface="Calibri"/>
            </a:endParaRPr>
          </a:p>
        </p:txBody>
      </p:sp>
      <p:sp>
        <p:nvSpPr>
          <p:cNvPr id="477" name="Google Shape;477;p43"/>
          <p:cNvSpPr txBox="1"/>
          <p:nvPr/>
        </p:nvSpPr>
        <p:spPr>
          <a:xfrm>
            <a:off x="1697726" y="190500"/>
            <a:ext cx="11394600" cy="1565400"/>
          </a:xfrm>
          <a:prstGeom prst="rect">
            <a:avLst/>
          </a:prstGeom>
          <a:noFill/>
          <a:ln>
            <a:noFill/>
          </a:ln>
        </p:spPr>
        <p:txBody>
          <a:bodyPr anchorCtr="0" anchor="t" bIns="0" lIns="0" spcFirstLastPara="1" rIns="0" wrap="square" tIns="0">
            <a:spAutoFit/>
          </a:bodyPr>
          <a:lstStyle/>
          <a:p>
            <a:pPr indent="0" lvl="0" marL="0" marR="0" rtl="0" algn="l">
              <a:lnSpc>
                <a:spcPct val="126000"/>
              </a:lnSpc>
              <a:spcBef>
                <a:spcPts val="0"/>
              </a:spcBef>
              <a:spcAft>
                <a:spcPts val="0"/>
              </a:spcAft>
              <a:buNone/>
            </a:pPr>
            <a:r>
              <a:rPr b="1" lang="en-US" sz="4500">
                <a:solidFill>
                  <a:srgbClr val="E8EEF1"/>
                </a:solidFill>
                <a:latin typeface="Montserrat"/>
                <a:ea typeface="Montserrat"/>
                <a:cs typeface="Montserrat"/>
                <a:sym typeface="Montserrat"/>
              </a:rPr>
              <a:t>Time Series Model - ARIMA Fitted, Broadway Station</a:t>
            </a:r>
            <a:endParaRPr sz="4500"/>
          </a:p>
        </p:txBody>
      </p:sp>
      <p:pic>
        <p:nvPicPr>
          <p:cNvPr id="478" name="Google Shape;478;p43"/>
          <p:cNvPicPr preferRelativeResize="0"/>
          <p:nvPr/>
        </p:nvPicPr>
        <p:blipFill>
          <a:blip r:embed="rId4">
            <a:alphaModFix/>
          </a:blip>
          <a:stretch>
            <a:fillRect/>
          </a:stretch>
        </p:blipFill>
        <p:spPr>
          <a:xfrm>
            <a:off x="1424025" y="3115225"/>
            <a:ext cx="7383799" cy="4500050"/>
          </a:xfrm>
          <a:prstGeom prst="rect">
            <a:avLst/>
          </a:prstGeom>
          <a:noFill/>
          <a:ln>
            <a:noFill/>
          </a:ln>
        </p:spPr>
      </p:pic>
      <p:sp>
        <p:nvSpPr>
          <p:cNvPr id="479" name="Google Shape;479;p43"/>
          <p:cNvSpPr txBox="1"/>
          <p:nvPr/>
        </p:nvSpPr>
        <p:spPr>
          <a:xfrm>
            <a:off x="2134800" y="7810150"/>
            <a:ext cx="4874400" cy="846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000">
                <a:solidFill>
                  <a:schemeClr val="lt1"/>
                </a:solidFill>
              </a:rPr>
              <a:t>Model: </a:t>
            </a:r>
            <a:r>
              <a:rPr b="1" lang="en-US" sz="2000">
                <a:solidFill>
                  <a:schemeClr val="lt1"/>
                </a:solidFill>
              </a:rPr>
              <a:t>SARIMAX(5, 1, 1) x (2, 0, 1, 7)</a:t>
            </a:r>
            <a:endParaRPr b="1" sz="2000">
              <a:solidFill>
                <a:schemeClr val="lt1"/>
              </a:solidFill>
            </a:endParaRPr>
          </a:p>
          <a:p>
            <a:pPr indent="0" lvl="0" marL="0" rtl="0" algn="l">
              <a:lnSpc>
                <a:spcPct val="115000"/>
              </a:lnSpc>
              <a:spcBef>
                <a:spcPts val="0"/>
              </a:spcBef>
              <a:spcAft>
                <a:spcPts val="0"/>
              </a:spcAft>
              <a:buNone/>
            </a:pPr>
            <a:r>
              <a:t/>
            </a:r>
            <a:endParaRPr b="1" sz="2000">
              <a:solidFill>
                <a:schemeClr val="lt1"/>
              </a:solidFill>
            </a:endParaRPr>
          </a:p>
        </p:txBody>
      </p:sp>
      <p:sp>
        <p:nvSpPr>
          <p:cNvPr id="480" name="Google Shape;480;p43"/>
          <p:cNvSpPr txBox="1"/>
          <p:nvPr/>
        </p:nvSpPr>
        <p:spPr>
          <a:xfrm>
            <a:off x="1375975" y="2358763"/>
            <a:ext cx="8541300" cy="168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2500">
                <a:solidFill>
                  <a:schemeClr val="lt1"/>
                </a:solidFill>
                <a:latin typeface="Calibri"/>
                <a:ea typeface="Calibri"/>
                <a:cs typeface="Calibri"/>
                <a:sym typeface="Calibri"/>
              </a:rPr>
              <a:t>Broadway</a:t>
            </a:r>
            <a:r>
              <a:rPr lang="en-US" sz="2500">
                <a:solidFill>
                  <a:schemeClr val="lt1"/>
                </a:solidFill>
                <a:latin typeface="Calibri"/>
                <a:ea typeface="Calibri"/>
                <a:cs typeface="Calibri"/>
                <a:sym typeface="Calibri"/>
              </a:rPr>
              <a:t> Station (Jamaica Line) pre-COVID</a:t>
            </a:r>
            <a:endParaRPr sz="2500">
              <a:solidFill>
                <a:schemeClr val="lt1"/>
              </a:solidFill>
              <a:latin typeface="Calibri"/>
              <a:ea typeface="Calibri"/>
              <a:cs typeface="Calibri"/>
              <a:sym typeface="Calibri"/>
            </a:endParaRPr>
          </a:p>
          <a:p>
            <a:pPr indent="0" lvl="0" marL="0" rtl="0" algn="l">
              <a:spcBef>
                <a:spcPts val="0"/>
              </a:spcBef>
              <a:spcAft>
                <a:spcPts val="0"/>
              </a:spcAft>
              <a:buNone/>
            </a:pPr>
            <a:r>
              <a:t/>
            </a:r>
            <a:endParaRPr sz="3200">
              <a:solidFill>
                <a:schemeClr val="dk1"/>
              </a:solidFill>
              <a:latin typeface="Calibri"/>
              <a:ea typeface="Calibri"/>
              <a:cs typeface="Calibri"/>
              <a:sym typeface="Calibri"/>
            </a:endParaRPr>
          </a:p>
        </p:txBody>
      </p:sp>
      <p:pic>
        <p:nvPicPr>
          <p:cNvPr id="481" name="Google Shape;481;p43"/>
          <p:cNvPicPr preferRelativeResize="0"/>
          <p:nvPr/>
        </p:nvPicPr>
        <p:blipFill>
          <a:blip r:embed="rId5">
            <a:alphaModFix/>
          </a:blip>
          <a:stretch>
            <a:fillRect/>
          </a:stretch>
        </p:blipFill>
        <p:spPr>
          <a:xfrm>
            <a:off x="10117001" y="2476450"/>
            <a:ext cx="7649899" cy="5492650"/>
          </a:xfrm>
          <a:prstGeom prst="rect">
            <a:avLst/>
          </a:prstGeom>
          <a:noFill/>
          <a:ln>
            <a:noFill/>
          </a:ln>
        </p:spPr>
      </p:pic>
      <p:sp>
        <p:nvSpPr>
          <p:cNvPr id="482" name="Google Shape;482;p43"/>
          <p:cNvSpPr txBox="1"/>
          <p:nvPr/>
        </p:nvSpPr>
        <p:spPr>
          <a:xfrm>
            <a:off x="10690375" y="1873563"/>
            <a:ext cx="8541300" cy="1680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US" sz="2500">
                <a:solidFill>
                  <a:schemeClr val="lt1"/>
                </a:solidFill>
                <a:latin typeface="Calibri"/>
                <a:ea typeface="Calibri"/>
                <a:cs typeface="Calibri"/>
                <a:sym typeface="Calibri"/>
              </a:rPr>
              <a:t>Broadway Station (Jamaica Line) post-COVID</a:t>
            </a:r>
            <a:endParaRPr sz="2500">
              <a:solidFill>
                <a:schemeClr val="lt1"/>
              </a:solidFill>
              <a:latin typeface="Calibri"/>
              <a:ea typeface="Calibri"/>
              <a:cs typeface="Calibri"/>
              <a:sym typeface="Calibri"/>
            </a:endParaRPr>
          </a:p>
          <a:p>
            <a:pPr indent="0" lvl="0" marL="0" rtl="0" algn="l">
              <a:spcBef>
                <a:spcPts val="0"/>
              </a:spcBef>
              <a:spcAft>
                <a:spcPts val="0"/>
              </a:spcAft>
              <a:buNone/>
            </a:pPr>
            <a:r>
              <a:t/>
            </a:r>
            <a:endParaRPr sz="3200">
              <a:solidFill>
                <a:schemeClr val="dk1"/>
              </a:solidFill>
              <a:latin typeface="Calibri"/>
              <a:ea typeface="Calibri"/>
              <a:cs typeface="Calibri"/>
              <a:sym typeface="Calibri"/>
            </a:endParaRPr>
          </a:p>
        </p:txBody>
      </p:sp>
      <p:sp>
        <p:nvSpPr>
          <p:cNvPr id="483" name="Google Shape;483;p43"/>
          <p:cNvSpPr txBox="1"/>
          <p:nvPr/>
        </p:nvSpPr>
        <p:spPr>
          <a:xfrm>
            <a:off x="11095025" y="8097025"/>
            <a:ext cx="5467200" cy="1200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000">
                <a:solidFill>
                  <a:schemeClr val="lt1"/>
                </a:solidFill>
              </a:rPr>
              <a:t>SARIMAX(3, 1, 1) x (2, 0, [1, 2], 7)</a:t>
            </a:r>
            <a:endParaRPr b="1" sz="2000">
              <a:solidFill>
                <a:schemeClr val="lt1"/>
              </a:solidFill>
            </a:endParaRPr>
          </a:p>
          <a:p>
            <a:pPr indent="0" lvl="0" marL="0" rtl="0" algn="l">
              <a:lnSpc>
                <a:spcPct val="115000"/>
              </a:lnSpc>
              <a:spcBef>
                <a:spcPts val="0"/>
              </a:spcBef>
              <a:spcAft>
                <a:spcPts val="0"/>
              </a:spcAft>
              <a:buNone/>
            </a:pPr>
            <a:r>
              <a:t/>
            </a:r>
            <a:endParaRPr b="1" sz="2000">
              <a:solidFill>
                <a:schemeClr val="lt1"/>
              </a:solidFill>
            </a:endParaRPr>
          </a:p>
          <a:p>
            <a:pPr indent="0" lvl="0" marL="0" rtl="0" algn="l">
              <a:lnSpc>
                <a:spcPct val="115000"/>
              </a:lnSpc>
              <a:spcBef>
                <a:spcPts val="0"/>
              </a:spcBef>
              <a:spcAft>
                <a:spcPts val="0"/>
              </a:spcAft>
              <a:buNone/>
            </a:pPr>
            <a:r>
              <a:t/>
            </a:r>
            <a:endParaRPr b="1" sz="2000">
              <a:solidFill>
                <a:schemeClr val="lt1"/>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487" name="Shape 487"/>
        <p:cNvGrpSpPr/>
        <p:nvPr/>
      </p:nvGrpSpPr>
      <p:grpSpPr>
        <a:xfrm>
          <a:off x="0" y="0"/>
          <a:ext cx="0" cy="0"/>
          <a:chOff x="0" y="0"/>
          <a:chExt cx="0" cy="0"/>
        </a:xfrm>
      </p:grpSpPr>
      <p:sp>
        <p:nvSpPr>
          <p:cNvPr id="488" name="Google Shape;488;p44"/>
          <p:cNvSpPr txBox="1"/>
          <p:nvPr/>
        </p:nvSpPr>
        <p:spPr>
          <a:xfrm>
            <a:off x="6935250" y="1285825"/>
            <a:ext cx="4417500" cy="846600"/>
          </a:xfrm>
          <a:prstGeom prst="rect">
            <a:avLst/>
          </a:prstGeom>
          <a:noFill/>
          <a:ln>
            <a:noFill/>
          </a:ln>
        </p:spPr>
        <p:txBody>
          <a:bodyPr anchorCtr="0" anchor="t" bIns="0" lIns="0" spcFirstLastPara="1" rIns="0" wrap="square" tIns="0">
            <a:spAutoFit/>
          </a:bodyPr>
          <a:lstStyle/>
          <a:p>
            <a:pPr indent="0" lvl="0" marL="0" marR="0" rtl="0" algn="l">
              <a:lnSpc>
                <a:spcPct val="131000"/>
              </a:lnSpc>
              <a:spcBef>
                <a:spcPts val="0"/>
              </a:spcBef>
              <a:spcAft>
                <a:spcPts val="0"/>
              </a:spcAft>
              <a:buNone/>
            </a:pPr>
            <a:r>
              <a:rPr b="1" lang="en-US" sz="5500">
                <a:solidFill>
                  <a:srgbClr val="E8EEF1"/>
                </a:solidFill>
                <a:latin typeface="Montserrat"/>
                <a:ea typeface="Montserrat"/>
                <a:cs typeface="Montserrat"/>
                <a:sym typeface="Montserrat"/>
              </a:rPr>
              <a:t>Conclusion</a:t>
            </a:r>
            <a:endParaRPr/>
          </a:p>
        </p:txBody>
      </p:sp>
      <p:grpSp>
        <p:nvGrpSpPr>
          <p:cNvPr id="489" name="Google Shape;489;p44"/>
          <p:cNvGrpSpPr/>
          <p:nvPr/>
        </p:nvGrpSpPr>
        <p:grpSpPr>
          <a:xfrm>
            <a:off x="5106350" y="4089088"/>
            <a:ext cx="9621791" cy="2108837"/>
            <a:chOff x="-5202838" y="-4769692"/>
            <a:chExt cx="12829054" cy="2811784"/>
          </a:xfrm>
        </p:grpSpPr>
        <p:sp>
          <p:nvSpPr>
            <p:cNvPr id="490" name="Google Shape;490;p44"/>
            <p:cNvSpPr txBox="1"/>
            <p:nvPr/>
          </p:nvSpPr>
          <p:spPr>
            <a:xfrm>
              <a:off x="-3374783" y="-4769692"/>
              <a:ext cx="11001000" cy="7389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US" sz="3600">
                  <a:solidFill>
                    <a:srgbClr val="E8EEF1"/>
                  </a:solidFill>
                  <a:latin typeface="Montserrat"/>
                  <a:ea typeface="Montserrat"/>
                  <a:cs typeface="Montserrat"/>
                  <a:sym typeface="Montserrat"/>
                </a:rPr>
                <a:t>Further Explorations</a:t>
              </a:r>
              <a:endParaRPr/>
            </a:p>
          </p:txBody>
        </p:sp>
        <p:sp>
          <p:nvSpPr>
            <p:cNvPr id="491" name="Google Shape;491;p44"/>
            <p:cNvSpPr txBox="1"/>
            <p:nvPr/>
          </p:nvSpPr>
          <p:spPr>
            <a:xfrm>
              <a:off x="-5202838" y="-3238608"/>
              <a:ext cx="11721900" cy="12807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sz="2600">
                  <a:solidFill>
                    <a:srgbClr val="E8EEF1"/>
                  </a:solidFill>
                  <a:latin typeface="Montserrat Light"/>
                  <a:ea typeface="Montserrat Light"/>
                  <a:cs typeface="Montserrat Light"/>
                  <a:sym typeface="Montserrat Light"/>
                </a:rPr>
                <a:t>Whether the recovery rate of </a:t>
              </a:r>
              <a:r>
                <a:rPr lang="en-US" sz="2600">
                  <a:solidFill>
                    <a:srgbClr val="E8EEF1"/>
                  </a:solidFill>
                  <a:latin typeface="Montserrat Light"/>
                  <a:ea typeface="Montserrat Light"/>
                  <a:cs typeface="Montserrat Light"/>
                  <a:sym typeface="Montserrat Light"/>
                </a:rPr>
                <a:t>subway</a:t>
              </a:r>
              <a:r>
                <a:rPr lang="en-US" sz="2600">
                  <a:solidFill>
                    <a:srgbClr val="E8EEF1"/>
                  </a:solidFill>
                  <a:latin typeface="Montserrat Light"/>
                  <a:ea typeface="Montserrat Light"/>
                  <a:cs typeface="Montserrat Light"/>
                  <a:sym typeface="Montserrat Light"/>
                </a:rPr>
                <a:t> travel after </a:t>
              </a:r>
              <a:r>
                <a:rPr lang="en-US" sz="2600">
                  <a:solidFill>
                    <a:srgbClr val="E8EEF1"/>
                  </a:solidFill>
                  <a:latin typeface="Montserrat Light"/>
                  <a:ea typeface="Montserrat Light"/>
                  <a:cs typeface="Montserrat Light"/>
                  <a:sym typeface="Montserrat Light"/>
                </a:rPr>
                <a:t>pandemic</a:t>
              </a:r>
              <a:r>
                <a:rPr lang="en-US" sz="2600">
                  <a:solidFill>
                    <a:srgbClr val="E8EEF1"/>
                  </a:solidFill>
                  <a:latin typeface="Montserrat Light"/>
                  <a:ea typeface="Montserrat Light"/>
                  <a:cs typeface="Montserrat Light"/>
                  <a:sym typeface="Montserrat Light"/>
                </a:rPr>
                <a:t> is also related to </a:t>
              </a:r>
              <a:r>
                <a:rPr lang="en-US" sz="2600">
                  <a:solidFill>
                    <a:srgbClr val="E8EEF1"/>
                  </a:solidFill>
                  <a:latin typeface="Montserrat Light"/>
                  <a:ea typeface="Montserrat Light"/>
                  <a:cs typeface="Montserrat Light"/>
                  <a:sym typeface="Montserrat Light"/>
                </a:rPr>
                <a:t>neighborhood</a:t>
              </a:r>
              <a:r>
                <a:rPr lang="en-US" sz="2600">
                  <a:solidFill>
                    <a:srgbClr val="E8EEF1"/>
                  </a:solidFill>
                  <a:latin typeface="Montserrat Light"/>
                  <a:ea typeface="Montserrat Light"/>
                  <a:cs typeface="Montserrat Light"/>
                  <a:sym typeface="Montserrat Light"/>
                </a:rPr>
                <a:t> features?</a:t>
              </a:r>
              <a:endParaRPr/>
            </a:p>
          </p:txBody>
        </p:sp>
      </p:grpSp>
      <p:pic>
        <p:nvPicPr>
          <p:cNvPr id="492" name="Google Shape;492;p44"/>
          <p:cNvPicPr preferRelativeResize="0"/>
          <p:nvPr/>
        </p:nvPicPr>
        <p:blipFill rotWithShape="1">
          <a:blip r:embed="rId3">
            <a:alphaModFix/>
          </a:blip>
          <a:srcRect b="0" l="34849" r="50567" t="32425"/>
          <a:stretch/>
        </p:blipFill>
        <p:spPr>
          <a:xfrm rot="5400000">
            <a:off x="8314951" y="304264"/>
            <a:ext cx="1658100" cy="18307373"/>
          </a:xfrm>
          <a:prstGeom prst="rect">
            <a:avLst/>
          </a:prstGeom>
          <a:noFill/>
          <a:ln>
            <a:noFill/>
          </a:ln>
        </p:spPr>
      </p:pic>
      <p:sp>
        <p:nvSpPr>
          <p:cNvPr id="493" name="Google Shape;493;p44"/>
          <p:cNvSpPr/>
          <p:nvPr/>
        </p:nvSpPr>
        <p:spPr>
          <a:xfrm>
            <a:off x="-675946" y="9115264"/>
            <a:ext cx="2885229" cy="684974"/>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4"/>
          <p:cNvSpPr/>
          <p:nvPr/>
        </p:nvSpPr>
        <p:spPr>
          <a:xfrm>
            <a:off x="-843723" y="1366439"/>
            <a:ext cx="2885229" cy="684975"/>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4"/>
          <p:cNvSpPr/>
          <p:nvPr/>
        </p:nvSpPr>
        <p:spPr>
          <a:xfrm rot="10800000">
            <a:off x="16246494" y="1366837"/>
            <a:ext cx="2885229" cy="684975"/>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499" name="Shape 499"/>
        <p:cNvGrpSpPr/>
        <p:nvPr/>
      </p:nvGrpSpPr>
      <p:grpSpPr>
        <a:xfrm>
          <a:off x="0" y="0"/>
          <a:ext cx="0" cy="0"/>
          <a:chOff x="0" y="0"/>
          <a:chExt cx="0" cy="0"/>
        </a:xfrm>
      </p:grpSpPr>
      <p:pic>
        <p:nvPicPr>
          <p:cNvPr id="500" name="Google Shape;500;p45"/>
          <p:cNvPicPr preferRelativeResize="0"/>
          <p:nvPr/>
        </p:nvPicPr>
        <p:blipFill rotWithShape="1">
          <a:blip r:embed="rId3">
            <a:alphaModFix/>
          </a:blip>
          <a:srcRect b="0" l="34451" r="59944" t="0"/>
          <a:stretch/>
        </p:blipFill>
        <p:spPr>
          <a:xfrm rot="5400000">
            <a:off x="8637295" y="-9733637"/>
            <a:ext cx="800939" cy="20348819"/>
          </a:xfrm>
          <a:prstGeom prst="rect">
            <a:avLst/>
          </a:prstGeom>
          <a:noFill/>
          <a:ln>
            <a:noFill/>
          </a:ln>
        </p:spPr>
      </p:pic>
      <p:grpSp>
        <p:nvGrpSpPr>
          <p:cNvPr id="501" name="Google Shape;501;p45"/>
          <p:cNvGrpSpPr/>
          <p:nvPr/>
        </p:nvGrpSpPr>
        <p:grpSpPr>
          <a:xfrm>
            <a:off x="2883980" y="3336222"/>
            <a:ext cx="12520124" cy="3543486"/>
            <a:chOff x="0" y="-9525"/>
            <a:chExt cx="16693500" cy="4724649"/>
          </a:xfrm>
        </p:grpSpPr>
        <p:sp>
          <p:nvSpPr>
            <p:cNvPr id="502" name="Google Shape;502;p45"/>
            <p:cNvSpPr txBox="1"/>
            <p:nvPr/>
          </p:nvSpPr>
          <p:spPr>
            <a:xfrm>
              <a:off x="759259" y="-9525"/>
              <a:ext cx="15174869" cy="733425"/>
            </a:xfrm>
            <a:prstGeom prst="rect">
              <a:avLst/>
            </a:prstGeom>
            <a:noFill/>
            <a:ln>
              <a:noFill/>
            </a:ln>
          </p:spPr>
          <p:txBody>
            <a:bodyPr anchorCtr="0" anchor="t" bIns="0" lIns="0" spcFirstLastPara="1" rIns="0" wrap="square" tIns="0">
              <a:spAutoFit/>
            </a:bodyPr>
            <a:lstStyle/>
            <a:p>
              <a:pPr indent="0" lvl="0" marL="0" marR="0" rtl="0" algn="ctr">
                <a:lnSpc>
                  <a:spcPct val="120000"/>
                </a:lnSpc>
                <a:spcBef>
                  <a:spcPts val="0"/>
                </a:spcBef>
                <a:spcAft>
                  <a:spcPts val="0"/>
                </a:spcAft>
                <a:buNone/>
              </a:pPr>
              <a:r>
                <a:rPr b="1" i="0" lang="en-US" sz="3600" u="none" cap="none" strike="noStrike">
                  <a:solidFill>
                    <a:srgbClr val="43B0F1"/>
                  </a:solidFill>
                  <a:latin typeface="Montserrat"/>
                  <a:ea typeface="Montserrat"/>
                  <a:cs typeface="Montserrat"/>
                  <a:sym typeface="Montserrat"/>
                </a:rPr>
                <a:t>Be Inspired</a:t>
              </a:r>
              <a:endParaRPr/>
            </a:p>
          </p:txBody>
        </p:sp>
        <p:sp>
          <p:nvSpPr>
            <p:cNvPr id="503" name="Google Shape;503;p45"/>
            <p:cNvSpPr txBox="1"/>
            <p:nvPr/>
          </p:nvSpPr>
          <p:spPr>
            <a:xfrm>
              <a:off x="0" y="1143778"/>
              <a:ext cx="16693500" cy="1683000"/>
            </a:xfrm>
            <a:prstGeom prst="rect">
              <a:avLst/>
            </a:prstGeom>
            <a:noFill/>
            <a:ln>
              <a:noFill/>
            </a:ln>
          </p:spPr>
          <p:txBody>
            <a:bodyPr anchorCtr="0" anchor="t" bIns="0" lIns="0" spcFirstLastPara="1" rIns="0" wrap="square" tIns="0">
              <a:spAutoFit/>
            </a:bodyPr>
            <a:lstStyle/>
            <a:p>
              <a:pPr indent="0" lvl="0" marL="0" marR="0" rtl="0" algn="ctr">
                <a:lnSpc>
                  <a:spcPct val="131000"/>
                </a:lnSpc>
                <a:spcBef>
                  <a:spcPts val="0"/>
                </a:spcBef>
                <a:spcAft>
                  <a:spcPts val="0"/>
                </a:spcAft>
                <a:buNone/>
              </a:pPr>
              <a:r>
                <a:rPr b="1" lang="en-US" sz="8200">
                  <a:solidFill>
                    <a:srgbClr val="E8EEF1"/>
                  </a:solidFill>
                  <a:latin typeface="Montserrat"/>
                  <a:ea typeface="Montserrat"/>
                  <a:cs typeface="Montserrat"/>
                  <a:sym typeface="Montserrat"/>
                </a:rPr>
                <a:t>Thank you</a:t>
              </a:r>
              <a:endParaRPr sz="4100"/>
            </a:p>
          </p:txBody>
        </p:sp>
        <p:sp>
          <p:nvSpPr>
            <p:cNvPr id="504" name="Google Shape;504;p45"/>
            <p:cNvSpPr txBox="1"/>
            <p:nvPr/>
          </p:nvSpPr>
          <p:spPr>
            <a:xfrm>
              <a:off x="765404" y="4058424"/>
              <a:ext cx="15162600" cy="656700"/>
            </a:xfrm>
            <a:prstGeom prst="rect">
              <a:avLst/>
            </a:prstGeom>
            <a:noFill/>
            <a:ln>
              <a:noFill/>
            </a:ln>
          </p:spPr>
          <p:txBody>
            <a:bodyPr anchorCtr="0" anchor="t" bIns="0" lIns="0" spcFirstLastPara="1" rIns="0" wrap="square" tIns="0">
              <a:spAutoFit/>
            </a:bodyPr>
            <a:lstStyle/>
            <a:p>
              <a:pPr indent="0" lvl="0" marL="0" marR="0" rtl="0" algn="ctr">
                <a:lnSpc>
                  <a:spcPct val="153000"/>
                </a:lnSpc>
                <a:spcBef>
                  <a:spcPts val="0"/>
                </a:spcBef>
                <a:spcAft>
                  <a:spcPts val="0"/>
                </a:spcAft>
                <a:buClr>
                  <a:srgbClr val="000000"/>
                </a:buClr>
                <a:buFont typeface="Arial"/>
                <a:buNone/>
              </a:pPr>
              <a:r>
                <a:rPr lang="en-US" sz="3200">
                  <a:solidFill>
                    <a:srgbClr val="43B0F1"/>
                  </a:solidFill>
                  <a:latin typeface="Montserrat"/>
                  <a:ea typeface="Montserrat"/>
                  <a:cs typeface="Montserrat"/>
                  <a:sym typeface="Montserrat"/>
                </a:rPr>
                <a:t>Group Data Dynasty</a:t>
              </a:r>
              <a:endParaRPr/>
            </a:p>
          </p:txBody>
        </p:sp>
      </p:grpSp>
      <p:sp>
        <p:nvSpPr>
          <p:cNvPr id="505" name="Google Shape;505;p45"/>
          <p:cNvSpPr/>
          <p:nvPr/>
        </p:nvSpPr>
        <p:spPr>
          <a:xfrm>
            <a:off x="-2926" y="1111711"/>
            <a:ext cx="2886906" cy="685373"/>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45"/>
          <p:cNvSpPr/>
          <p:nvPr/>
        </p:nvSpPr>
        <p:spPr>
          <a:xfrm rot="10800000">
            <a:off x="15401094" y="8489916"/>
            <a:ext cx="2886906" cy="685373"/>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07" name="Google Shape;507;p45"/>
          <p:cNvPicPr preferRelativeResize="0"/>
          <p:nvPr/>
        </p:nvPicPr>
        <p:blipFill rotWithShape="1">
          <a:blip r:embed="rId3">
            <a:alphaModFix/>
          </a:blip>
          <a:srcRect b="0" l="34451" r="59944" t="0"/>
          <a:stretch/>
        </p:blipFill>
        <p:spPr>
          <a:xfrm rot="5400000">
            <a:off x="8637295" y="-287879"/>
            <a:ext cx="800939" cy="2034881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116" name="Shape 116"/>
        <p:cNvGrpSpPr/>
        <p:nvPr/>
      </p:nvGrpSpPr>
      <p:grpSpPr>
        <a:xfrm>
          <a:off x="0" y="0"/>
          <a:ext cx="0" cy="0"/>
          <a:chOff x="0" y="0"/>
          <a:chExt cx="0" cy="0"/>
        </a:xfrm>
      </p:grpSpPr>
      <p:pic>
        <p:nvPicPr>
          <p:cNvPr id="117" name="Google Shape;117;p16"/>
          <p:cNvPicPr preferRelativeResize="0"/>
          <p:nvPr/>
        </p:nvPicPr>
        <p:blipFill rotWithShape="1">
          <a:blip r:embed="rId3">
            <a:alphaModFix/>
          </a:blip>
          <a:srcRect b="0" l="27813" r="50567" t="32425"/>
          <a:stretch/>
        </p:blipFill>
        <p:spPr>
          <a:xfrm>
            <a:off x="4035422" y="-325560"/>
            <a:ext cx="2458198" cy="10938119"/>
          </a:xfrm>
          <a:prstGeom prst="rect">
            <a:avLst/>
          </a:prstGeom>
          <a:noFill/>
          <a:ln>
            <a:noFill/>
          </a:ln>
        </p:spPr>
      </p:pic>
      <p:grpSp>
        <p:nvGrpSpPr>
          <p:cNvPr id="118" name="Google Shape;118;p16"/>
          <p:cNvGrpSpPr/>
          <p:nvPr/>
        </p:nvGrpSpPr>
        <p:grpSpPr>
          <a:xfrm>
            <a:off x="6864515" y="1761625"/>
            <a:ext cx="11423485" cy="3757950"/>
            <a:chOff x="-509200" y="-747005"/>
            <a:chExt cx="15231313" cy="5010600"/>
          </a:xfrm>
        </p:grpSpPr>
        <p:sp>
          <p:nvSpPr>
            <p:cNvPr id="119" name="Google Shape;119;p16"/>
            <p:cNvSpPr txBox="1"/>
            <p:nvPr/>
          </p:nvSpPr>
          <p:spPr>
            <a:xfrm>
              <a:off x="-509187" y="-747005"/>
              <a:ext cx="15231300" cy="1128900"/>
            </a:xfrm>
            <a:prstGeom prst="rect">
              <a:avLst/>
            </a:prstGeom>
            <a:noFill/>
            <a:ln>
              <a:noFill/>
            </a:ln>
          </p:spPr>
          <p:txBody>
            <a:bodyPr anchorCtr="0" anchor="t" bIns="0" lIns="0" spcFirstLastPara="1" rIns="0" wrap="square" tIns="0">
              <a:spAutoFit/>
            </a:bodyPr>
            <a:lstStyle/>
            <a:p>
              <a:pPr indent="0" lvl="0" marL="0" marR="0" rtl="0" algn="l">
                <a:lnSpc>
                  <a:spcPct val="126000"/>
                </a:lnSpc>
                <a:spcBef>
                  <a:spcPts val="0"/>
                </a:spcBef>
                <a:spcAft>
                  <a:spcPts val="0"/>
                </a:spcAft>
                <a:buClr>
                  <a:srgbClr val="000000"/>
                </a:buClr>
                <a:buFont typeface="Arial"/>
                <a:buNone/>
              </a:pPr>
              <a:r>
                <a:rPr b="1" lang="en-US" sz="5500">
                  <a:solidFill>
                    <a:srgbClr val="E8EEF1"/>
                  </a:solidFill>
                  <a:latin typeface="Montserrat"/>
                  <a:ea typeface="Montserrat"/>
                  <a:cs typeface="Montserrat"/>
                  <a:sym typeface="Montserrat"/>
                </a:rPr>
                <a:t>Data Cleaning and Processing</a:t>
              </a:r>
              <a:endParaRPr sz="300"/>
            </a:p>
          </p:txBody>
        </p:sp>
        <p:sp>
          <p:nvSpPr>
            <p:cNvPr id="120" name="Google Shape;120;p16"/>
            <p:cNvSpPr txBox="1"/>
            <p:nvPr/>
          </p:nvSpPr>
          <p:spPr>
            <a:xfrm>
              <a:off x="-509200" y="1106711"/>
              <a:ext cx="11550000" cy="738900"/>
            </a:xfrm>
            <a:prstGeom prst="rect">
              <a:avLst/>
            </a:prstGeom>
            <a:noFill/>
            <a:ln>
              <a:noFill/>
            </a:ln>
          </p:spPr>
          <p:txBody>
            <a:bodyPr anchorCtr="0" anchor="t" bIns="0" lIns="0" spcFirstLastPara="1" rIns="0" wrap="square" tIns="0">
              <a:spAutoFit/>
            </a:bodyPr>
            <a:lstStyle/>
            <a:p>
              <a:pPr indent="0" lvl="0" marL="0" marR="0" rtl="0" algn="l">
                <a:lnSpc>
                  <a:spcPct val="120000"/>
                </a:lnSpc>
                <a:spcBef>
                  <a:spcPts val="0"/>
                </a:spcBef>
                <a:spcAft>
                  <a:spcPts val="0"/>
                </a:spcAft>
                <a:buNone/>
              </a:pPr>
              <a:r>
                <a:rPr b="1" lang="en-US" sz="3600">
                  <a:solidFill>
                    <a:srgbClr val="43B0F1"/>
                  </a:solidFill>
                  <a:latin typeface="Montserrat"/>
                  <a:ea typeface="Montserrat"/>
                  <a:cs typeface="Montserrat"/>
                  <a:sym typeface="Montserrat"/>
                </a:rPr>
                <a:t>Kaggle website</a:t>
              </a:r>
              <a:endParaRPr/>
            </a:p>
          </p:txBody>
        </p:sp>
        <p:sp>
          <p:nvSpPr>
            <p:cNvPr id="121" name="Google Shape;121;p16"/>
            <p:cNvSpPr txBox="1"/>
            <p:nvPr/>
          </p:nvSpPr>
          <p:spPr>
            <a:xfrm>
              <a:off x="-509184" y="2570395"/>
              <a:ext cx="13616700" cy="1693200"/>
            </a:xfrm>
            <a:prstGeom prst="rect">
              <a:avLst/>
            </a:prstGeom>
            <a:noFill/>
            <a:ln>
              <a:noFill/>
            </a:ln>
          </p:spPr>
          <p:txBody>
            <a:bodyPr anchorCtr="0" anchor="t" bIns="0" lIns="0" spcFirstLastPara="1" rIns="0" wrap="square" tIns="0">
              <a:spAutoFit/>
            </a:bodyPr>
            <a:lstStyle/>
            <a:p>
              <a:pPr indent="-438150" lvl="0" marL="457200" marR="0" rtl="0" algn="l">
                <a:lnSpc>
                  <a:spcPct val="150000"/>
                </a:lnSpc>
                <a:spcBef>
                  <a:spcPts val="0"/>
                </a:spcBef>
                <a:spcAft>
                  <a:spcPts val="0"/>
                </a:spcAft>
                <a:buClr>
                  <a:srgbClr val="E8EEF1"/>
                </a:buClr>
                <a:buSzPts val="3300"/>
                <a:buFont typeface="Montserrat Light"/>
                <a:buChar char="-"/>
              </a:pPr>
              <a:r>
                <a:rPr lang="en-US" sz="3300">
                  <a:solidFill>
                    <a:srgbClr val="E8EEF1"/>
                  </a:solidFill>
                  <a:latin typeface="Montserrat Light"/>
                  <a:ea typeface="Montserrat Light"/>
                  <a:cs typeface="Montserrat Light"/>
                  <a:sym typeface="Montserrat Light"/>
                </a:rPr>
                <a:t>NYC_neighborhood_census_data_2020.csv</a:t>
              </a:r>
              <a:endParaRPr sz="3300">
                <a:solidFill>
                  <a:srgbClr val="E8EEF1"/>
                </a:solidFill>
                <a:latin typeface="Montserrat Light"/>
                <a:ea typeface="Montserrat Light"/>
                <a:cs typeface="Montserrat Light"/>
                <a:sym typeface="Montserrat Light"/>
              </a:endParaRPr>
            </a:p>
            <a:p>
              <a:pPr indent="-438150" lvl="0" marL="457200" marR="0" rtl="0" algn="l">
                <a:lnSpc>
                  <a:spcPct val="150000"/>
                </a:lnSpc>
                <a:spcBef>
                  <a:spcPts val="0"/>
                </a:spcBef>
                <a:spcAft>
                  <a:spcPts val="0"/>
                </a:spcAft>
                <a:buClr>
                  <a:srgbClr val="E8EEF1"/>
                </a:buClr>
                <a:buSzPts val="3300"/>
                <a:buFont typeface="Montserrat Light"/>
                <a:buChar char="-"/>
              </a:pPr>
              <a:r>
                <a:rPr lang="en-US" sz="3300">
                  <a:solidFill>
                    <a:srgbClr val="E8EEF1"/>
                  </a:solidFill>
                  <a:latin typeface="Montserrat Light"/>
                  <a:ea typeface="Montserrat Light"/>
                  <a:cs typeface="Montserrat Light"/>
                  <a:sym typeface="Montserrat Light"/>
                </a:rPr>
                <a:t>NYC_subway_traffic_2017-2021.csv</a:t>
              </a:r>
              <a:endParaRPr sz="3300">
                <a:solidFill>
                  <a:srgbClr val="E8EEF1"/>
                </a:solidFill>
                <a:latin typeface="Montserrat Light"/>
                <a:ea typeface="Montserrat Light"/>
                <a:cs typeface="Montserrat Light"/>
                <a:sym typeface="Montserrat Light"/>
              </a:endParaRPr>
            </a:p>
          </p:txBody>
        </p:sp>
      </p:grpSp>
      <p:sp>
        <p:nvSpPr>
          <p:cNvPr id="122" name="Google Shape;122;p16"/>
          <p:cNvSpPr/>
          <p:nvPr/>
        </p:nvSpPr>
        <p:spPr>
          <a:xfrm rot="10800000">
            <a:off x="16166942" y="686014"/>
            <a:ext cx="2886906" cy="685373"/>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3" name="Google Shape;123;p16"/>
          <p:cNvPicPr preferRelativeResize="0"/>
          <p:nvPr/>
        </p:nvPicPr>
        <p:blipFill rotWithShape="1">
          <a:blip r:embed="rId4">
            <a:alphaModFix/>
          </a:blip>
          <a:srcRect b="0" l="0" r="50347" t="0"/>
          <a:stretch/>
        </p:blipFill>
        <p:spPr>
          <a:xfrm>
            <a:off x="0" y="0"/>
            <a:ext cx="5208948" cy="10287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127" name="Shape 127"/>
        <p:cNvGrpSpPr/>
        <p:nvPr/>
      </p:nvGrpSpPr>
      <p:grpSpPr>
        <a:xfrm>
          <a:off x="0" y="0"/>
          <a:ext cx="0" cy="0"/>
          <a:chOff x="0" y="0"/>
          <a:chExt cx="0" cy="0"/>
        </a:xfrm>
      </p:grpSpPr>
      <p:sp>
        <p:nvSpPr>
          <p:cNvPr id="128" name="Google Shape;128;p17"/>
          <p:cNvSpPr txBox="1"/>
          <p:nvPr/>
        </p:nvSpPr>
        <p:spPr>
          <a:xfrm>
            <a:off x="2661300" y="2142300"/>
            <a:ext cx="12965400" cy="692700"/>
          </a:xfrm>
          <a:prstGeom prst="rect">
            <a:avLst/>
          </a:prstGeom>
          <a:noFill/>
          <a:ln>
            <a:noFill/>
          </a:ln>
        </p:spPr>
        <p:txBody>
          <a:bodyPr anchorCtr="0" anchor="t" bIns="0" lIns="0" spcFirstLastPara="1" rIns="0" wrap="square" tIns="0">
            <a:spAutoFit/>
          </a:bodyPr>
          <a:lstStyle/>
          <a:p>
            <a:pPr indent="0" lvl="0" marL="0" marR="0" rtl="0" algn="ctr">
              <a:lnSpc>
                <a:spcPct val="131000"/>
              </a:lnSpc>
              <a:spcBef>
                <a:spcPts val="0"/>
              </a:spcBef>
              <a:spcAft>
                <a:spcPts val="0"/>
              </a:spcAft>
              <a:buNone/>
            </a:pPr>
            <a:r>
              <a:rPr b="1" lang="en-US" sz="4500">
                <a:solidFill>
                  <a:srgbClr val="E8EEF1"/>
                </a:solidFill>
                <a:latin typeface="Montserrat"/>
                <a:ea typeface="Montserrat"/>
                <a:cs typeface="Montserrat"/>
                <a:sym typeface="Montserrat"/>
              </a:rPr>
              <a:t>NYC_neighborhood_census_data_2020.csv</a:t>
            </a:r>
            <a:endParaRPr sz="400"/>
          </a:p>
        </p:txBody>
      </p:sp>
      <p:pic>
        <p:nvPicPr>
          <p:cNvPr id="129" name="Google Shape;129;p17"/>
          <p:cNvPicPr preferRelativeResize="0"/>
          <p:nvPr/>
        </p:nvPicPr>
        <p:blipFill rotWithShape="1">
          <a:blip r:embed="rId3">
            <a:alphaModFix/>
          </a:blip>
          <a:srcRect b="0" l="30025" r="53427" t="0"/>
          <a:stretch/>
        </p:blipFill>
        <p:spPr>
          <a:xfrm rot="5400000">
            <a:off x="7961379" y="-10333122"/>
            <a:ext cx="2365243" cy="20348819"/>
          </a:xfrm>
          <a:prstGeom prst="rect">
            <a:avLst/>
          </a:prstGeom>
          <a:noFill/>
          <a:ln>
            <a:noFill/>
          </a:ln>
        </p:spPr>
      </p:pic>
      <p:sp>
        <p:nvSpPr>
          <p:cNvPr id="130" name="Google Shape;130;p17"/>
          <p:cNvSpPr/>
          <p:nvPr/>
        </p:nvSpPr>
        <p:spPr>
          <a:xfrm>
            <a:off x="-1638300" y="-733999"/>
            <a:ext cx="21640800" cy="1143000"/>
          </a:xfrm>
          <a:prstGeom prst="rect">
            <a:avLst/>
          </a:pr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7"/>
          <p:cNvSpPr/>
          <p:nvPr/>
        </p:nvSpPr>
        <p:spPr>
          <a:xfrm>
            <a:off x="-843723" y="2145964"/>
            <a:ext cx="2886906" cy="685373"/>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17"/>
          <p:cNvSpPr/>
          <p:nvPr/>
        </p:nvSpPr>
        <p:spPr>
          <a:xfrm rot="10800000">
            <a:off x="16244817" y="2145964"/>
            <a:ext cx="2886906" cy="685373"/>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3" name="Google Shape;133;p17"/>
          <p:cNvPicPr preferRelativeResize="0"/>
          <p:nvPr/>
        </p:nvPicPr>
        <p:blipFill rotWithShape="1">
          <a:blip r:embed="rId4">
            <a:alphaModFix/>
          </a:blip>
          <a:srcRect b="0" l="0" r="11559" t="0"/>
          <a:stretch/>
        </p:blipFill>
        <p:spPr>
          <a:xfrm>
            <a:off x="1191675" y="3429000"/>
            <a:ext cx="15904650" cy="56636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137" name="Shape 137"/>
        <p:cNvGrpSpPr/>
        <p:nvPr/>
      </p:nvGrpSpPr>
      <p:grpSpPr>
        <a:xfrm>
          <a:off x="0" y="0"/>
          <a:ext cx="0" cy="0"/>
          <a:chOff x="0" y="0"/>
          <a:chExt cx="0" cy="0"/>
        </a:xfrm>
      </p:grpSpPr>
      <p:sp>
        <p:nvSpPr>
          <p:cNvPr id="138" name="Google Shape;138;p18"/>
          <p:cNvSpPr txBox="1"/>
          <p:nvPr/>
        </p:nvSpPr>
        <p:spPr>
          <a:xfrm>
            <a:off x="2661300" y="2142300"/>
            <a:ext cx="12965400" cy="692700"/>
          </a:xfrm>
          <a:prstGeom prst="rect">
            <a:avLst/>
          </a:prstGeom>
          <a:noFill/>
          <a:ln>
            <a:noFill/>
          </a:ln>
        </p:spPr>
        <p:txBody>
          <a:bodyPr anchorCtr="0" anchor="t" bIns="0" lIns="0" spcFirstLastPara="1" rIns="0" wrap="square" tIns="0">
            <a:spAutoFit/>
          </a:bodyPr>
          <a:lstStyle/>
          <a:p>
            <a:pPr indent="0" lvl="0" marL="0" marR="0" rtl="0" algn="ctr">
              <a:lnSpc>
                <a:spcPct val="131000"/>
              </a:lnSpc>
              <a:spcBef>
                <a:spcPts val="0"/>
              </a:spcBef>
              <a:spcAft>
                <a:spcPts val="0"/>
              </a:spcAft>
              <a:buNone/>
            </a:pPr>
            <a:r>
              <a:rPr b="1" lang="en-US" sz="4500">
                <a:solidFill>
                  <a:srgbClr val="E8EEF1"/>
                </a:solidFill>
                <a:latin typeface="Montserrat"/>
                <a:ea typeface="Montserrat"/>
                <a:cs typeface="Montserrat"/>
                <a:sym typeface="Montserrat"/>
              </a:rPr>
              <a:t>NYC_subway_traffic_2017-2021.csv</a:t>
            </a:r>
            <a:endParaRPr sz="400"/>
          </a:p>
        </p:txBody>
      </p:sp>
      <p:pic>
        <p:nvPicPr>
          <p:cNvPr id="139" name="Google Shape;139;p18"/>
          <p:cNvPicPr preferRelativeResize="0"/>
          <p:nvPr/>
        </p:nvPicPr>
        <p:blipFill rotWithShape="1">
          <a:blip r:embed="rId3">
            <a:alphaModFix/>
          </a:blip>
          <a:srcRect b="0" l="30024" r="53428" t="0"/>
          <a:stretch/>
        </p:blipFill>
        <p:spPr>
          <a:xfrm rot="5400000">
            <a:off x="7961382" y="-10333121"/>
            <a:ext cx="2365241" cy="20348816"/>
          </a:xfrm>
          <a:prstGeom prst="rect">
            <a:avLst/>
          </a:prstGeom>
          <a:noFill/>
          <a:ln>
            <a:noFill/>
          </a:ln>
        </p:spPr>
      </p:pic>
      <p:sp>
        <p:nvSpPr>
          <p:cNvPr id="140" name="Google Shape;140;p18"/>
          <p:cNvSpPr/>
          <p:nvPr/>
        </p:nvSpPr>
        <p:spPr>
          <a:xfrm>
            <a:off x="-1638300" y="-733999"/>
            <a:ext cx="21640800" cy="1143000"/>
          </a:xfrm>
          <a:prstGeom prst="rect">
            <a:avLst/>
          </a:pr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8"/>
          <p:cNvSpPr/>
          <p:nvPr/>
        </p:nvSpPr>
        <p:spPr>
          <a:xfrm>
            <a:off x="-843723" y="2145964"/>
            <a:ext cx="2885229" cy="684974"/>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8"/>
          <p:cNvSpPr/>
          <p:nvPr/>
        </p:nvSpPr>
        <p:spPr>
          <a:xfrm rot="10800000">
            <a:off x="16246494" y="2146362"/>
            <a:ext cx="2885229" cy="684974"/>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3" name="Google Shape;143;p18"/>
          <p:cNvPicPr preferRelativeResize="0"/>
          <p:nvPr/>
        </p:nvPicPr>
        <p:blipFill rotWithShape="1">
          <a:blip r:embed="rId4">
            <a:alphaModFix/>
          </a:blip>
          <a:srcRect b="0" l="0" r="0" t="0"/>
          <a:stretch/>
        </p:blipFill>
        <p:spPr>
          <a:xfrm>
            <a:off x="152400" y="3953400"/>
            <a:ext cx="17983201" cy="4399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147" name="Shape 147"/>
        <p:cNvGrpSpPr/>
        <p:nvPr/>
      </p:nvGrpSpPr>
      <p:grpSpPr>
        <a:xfrm>
          <a:off x="0" y="0"/>
          <a:ext cx="0" cy="0"/>
          <a:chOff x="0" y="0"/>
          <a:chExt cx="0" cy="0"/>
        </a:xfrm>
      </p:grpSpPr>
      <p:sp>
        <p:nvSpPr>
          <p:cNvPr id="148" name="Google Shape;148;p19"/>
          <p:cNvSpPr txBox="1"/>
          <p:nvPr/>
        </p:nvSpPr>
        <p:spPr>
          <a:xfrm>
            <a:off x="2648763" y="1214888"/>
            <a:ext cx="12965400" cy="892800"/>
          </a:xfrm>
          <a:prstGeom prst="rect">
            <a:avLst/>
          </a:prstGeom>
          <a:noFill/>
          <a:ln>
            <a:noFill/>
          </a:ln>
        </p:spPr>
        <p:txBody>
          <a:bodyPr anchorCtr="0" anchor="t" bIns="0" lIns="0" spcFirstLastPara="1" rIns="0" wrap="square" tIns="0">
            <a:spAutoFit/>
          </a:bodyPr>
          <a:lstStyle/>
          <a:p>
            <a:pPr indent="0" lvl="0" marL="0" marR="0" rtl="0" algn="ctr">
              <a:lnSpc>
                <a:spcPct val="131000"/>
              </a:lnSpc>
              <a:spcBef>
                <a:spcPts val="0"/>
              </a:spcBef>
              <a:spcAft>
                <a:spcPts val="0"/>
              </a:spcAft>
              <a:buNone/>
            </a:pPr>
            <a:r>
              <a:rPr b="1" lang="en-US" sz="5800">
                <a:solidFill>
                  <a:srgbClr val="E8EEF1"/>
                </a:solidFill>
                <a:latin typeface="Montserrat"/>
                <a:ea typeface="Montserrat"/>
                <a:cs typeface="Montserrat"/>
                <a:sym typeface="Montserrat"/>
              </a:rPr>
              <a:t>Dependent Variables</a:t>
            </a:r>
            <a:endParaRPr sz="5800"/>
          </a:p>
        </p:txBody>
      </p:sp>
      <p:pic>
        <p:nvPicPr>
          <p:cNvPr id="149" name="Google Shape;149;p19"/>
          <p:cNvPicPr preferRelativeResize="0"/>
          <p:nvPr/>
        </p:nvPicPr>
        <p:blipFill rotWithShape="1">
          <a:blip r:embed="rId3">
            <a:alphaModFix/>
          </a:blip>
          <a:srcRect b="0" l="30024" r="53428" t="0"/>
          <a:stretch/>
        </p:blipFill>
        <p:spPr>
          <a:xfrm rot="5400000">
            <a:off x="7961382" y="-10333121"/>
            <a:ext cx="2365241" cy="20348816"/>
          </a:xfrm>
          <a:prstGeom prst="rect">
            <a:avLst/>
          </a:prstGeom>
          <a:noFill/>
          <a:ln>
            <a:noFill/>
          </a:ln>
        </p:spPr>
      </p:pic>
      <p:sp>
        <p:nvSpPr>
          <p:cNvPr id="150" name="Google Shape;150;p19"/>
          <p:cNvSpPr/>
          <p:nvPr/>
        </p:nvSpPr>
        <p:spPr>
          <a:xfrm>
            <a:off x="-1638300" y="-733999"/>
            <a:ext cx="21640800" cy="1143000"/>
          </a:xfrm>
          <a:prstGeom prst="rect">
            <a:avLst/>
          </a:pr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9"/>
          <p:cNvSpPr/>
          <p:nvPr/>
        </p:nvSpPr>
        <p:spPr>
          <a:xfrm>
            <a:off x="-843723" y="1318789"/>
            <a:ext cx="2885229" cy="684975"/>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9"/>
          <p:cNvSpPr/>
          <p:nvPr/>
        </p:nvSpPr>
        <p:spPr>
          <a:xfrm rot="10800000">
            <a:off x="16221444" y="1318812"/>
            <a:ext cx="2885229" cy="684975"/>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3" name="Google Shape;153;p19"/>
          <p:cNvPicPr preferRelativeResize="0"/>
          <p:nvPr/>
        </p:nvPicPr>
        <p:blipFill>
          <a:blip r:embed="rId4">
            <a:alphaModFix/>
          </a:blip>
          <a:stretch>
            <a:fillRect/>
          </a:stretch>
        </p:blipFill>
        <p:spPr>
          <a:xfrm>
            <a:off x="6272625" y="7688600"/>
            <a:ext cx="6465900" cy="2218500"/>
          </a:xfrm>
          <a:prstGeom prst="rect">
            <a:avLst/>
          </a:prstGeom>
          <a:noFill/>
          <a:ln>
            <a:noFill/>
          </a:ln>
        </p:spPr>
      </p:pic>
      <p:pic>
        <p:nvPicPr>
          <p:cNvPr id="154" name="Google Shape;154;p19"/>
          <p:cNvPicPr preferRelativeResize="0"/>
          <p:nvPr/>
        </p:nvPicPr>
        <p:blipFill>
          <a:blip r:embed="rId5">
            <a:alphaModFix/>
          </a:blip>
          <a:stretch>
            <a:fillRect/>
          </a:stretch>
        </p:blipFill>
        <p:spPr>
          <a:xfrm>
            <a:off x="2041500" y="4215150"/>
            <a:ext cx="6898550" cy="2978525"/>
          </a:xfrm>
          <a:prstGeom prst="rect">
            <a:avLst/>
          </a:prstGeom>
          <a:noFill/>
          <a:ln>
            <a:noFill/>
          </a:ln>
        </p:spPr>
      </p:pic>
      <p:pic>
        <p:nvPicPr>
          <p:cNvPr id="155" name="Google Shape;155;p19"/>
          <p:cNvPicPr preferRelativeResize="0"/>
          <p:nvPr/>
        </p:nvPicPr>
        <p:blipFill>
          <a:blip r:embed="rId6">
            <a:alphaModFix/>
          </a:blip>
          <a:stretch>
            <a:fillRect/>
          </a:stretch>
        </p:blipFill>
        <p:spPr>
          <a:xfrm>
            <a:off x="9470400" y="4205474"/>
            <a:ext cx="6898549" cy="2997888"/>
          </a:xfrm>
          <a:prstGeom prst="rect">
            <a:avLst/>
          </a:prstGeom>
          <a:noFill/>
          <a:ln>
            <a:noFill/>
          </a:ln>
        </p:spPr>
      </p:pic>
      <p:sp>
        <p:nvSpPr>
          <p:cNvPr id="156" name="Google Shape;156;p19"/>
          <p:cNvSpPr txBox="1"/>
          <p:nvPr/>
        </p:nvSpPr>
        <p:spPr>
          <a:xfrm>
            <a:off x="2129400" y="2607313"/>
            <a:ext cx="144378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solidFill>
                  <a:schemeClr val="lt1"/>
                </a:solidFill>
                <a:latin typeface="Montserrat"/>
                <a:ea typeface="Montserrat"/>
                <a:cs typeface="Montserrat"/>
                <a:sym typeface="Montserrat"/>
              </a:rPr>
              <a:t>Average Flow: average passenger flow at a given subway station, different lines and different times throughout the day</a:t>
            </a:r>
            <a:endParaRPr sz="3000">
              <a:solidFill>
                <a:schemeClr val="lt1"/>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160" name="Shape 160"/>
        <p:cNvGrpSpPr/>
        <p:nvPr/>
      </p:nvGrpSpPr>
      <p:grpSpPr>
        <a:xfrm>
          <a:off x="0" y="0"/>
          <a:ext cx="0" cy="0"/>
          <a:chOff x="0" y="0"/>
          <a:chExt cx="0" cy="0"/>
        </a:xfrm>
      </p:grpSpPr>
      <p:sp>
        <p:nvSpPr>
          <p:cNvPr id="161" name="Google Shape;161;p20"/>
          <p:cNvSpPr txBox="1"/>
          <p:nvPr/>
        </p:nvSpPr>
        <p:spPr>
          <a:xfrm>
            <a:off x="2648763" y="1214888"/>
            <a:ext cx="12965400" cy="892800"/>
          </a:xfrm>
          <a:prstGeom prst="rect">
            <a:avLst/>
          </a:prstGeom>
          <a:noFill/>
          <a:ln>
            <a:noFill/>
          </a:ln>
        </p:spPr>
        <p:txBody>
          <a:bodyPr anchorCtr="0" anchor="t" bIns="0" lIns="0" spcFirstLastPara="1" rIns="0" wrap="square" tIns="0">
            <a:spAutoFit/>
          </a:bodyPr>
          <a:lstStyle/>
          <a:p>
            <a:pPr indent="0" lvl="0" marL="0" marR="0" rtl="0" algn="ctr">
              <a:lnSpc>
                <a:spcPct val="131000"/>
              </a:lnSpc>
              <a:spcBef>
                <a:spcPts val="0"/>
              </a:spcBef>
              <a:spcAft>
                <a:spcPts val="0"/>
              </a:spcAft>
              <a:buNone/>
            </a:pPr>
            <a:r>
              <a:rPr b="1" lang="en-US" sz="5800">
                <a:solidFill>
                  <a:srgbClr val="E8EEF1"/>
                </a:solidFill>
                <a:latin typeface="Montserrat"/>
                <a:ea typeface="Montserrat"/>
                <a:cs typeface="Montserrat"/>
                <a:sym typeface="Montserrat"/>
              </a:rPr>
              <a:t>Dependent Variables</a:t>
            </a:r>
            <a:endParaRPr sz="5800"/>
          </a:p>
        </p:txBody>
      </p:sp>
      <p:pic>
        <p:nvPicPr>
          <p:cNvPr id="162" name="Google Shape;162;p20"/>
          <p:cNvPicPr preferRelativeResize="0"/>
          <p:nvPr/>
        </p:nvPicPr>
        <p:blipFill rotWithShape="1">
          <a:blip r:embed="rId3">
            <a:alphaModFix/>
          </a:blip>
          <a:srcRect b="0" l="30024" r="53428" t="0"/>
          <a:stretch/>
        </p:blipFill>
        <p:spPr>
          <a:xfrm rot="5400000">
            <a:off x="7961382" y="-10333121"/>
            <a:ext cx="2365241" cy="20348816"/>
          </a:xfrm>
          <a:prstGeom prst="rect">
            <a:avLst/>
          </a:prstGeom>
          <a:noFill/>
          <a:ln>
            <a:noFill/>
          </a:ln>
        </p:spPr>
      </p:pic>
      <p:sp>
        <p:nvSpPr>
          <p:cNvPr id="163" name="Google Shape;163;p20"/>
          <p:cNvSpPr/>
          <p:nvPr/>
        </p:nvSpPr>
        <p:spPr>
          <a:xfrm>
            <a:off x="-1638300" y="-733999"/>
            <a:ext cx="21640800" cy="1143000"/>
          </a:xfrm>
          <a:prstGeom prst="rect">
            <a:avLst/>
          </a:pr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0"/>
          <p:cNvSpPr/>
          <p:nvPr/>
        </p:nvSpPr>
        <p:spPr>
          <a:xfrm>
            <a:off x="-843723" y="1318789"/>
            <a:ext cx="2885229" cy="684975"/>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0"/>
          <p:cNvSpPr/>
          <p:nvPr/>
        </p:nvSpPr>
        <p:spPr>
          <a:xfrm rot="10800000">
            <a:off x="16221444" y="1318812"/>
            <a:ext cx="2885229" cy="684975"/>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0"/>
          <p:cNvSpPr txBox="1"/>
          <p:nvPr/>
        </p:nvSpPr>
        <p:spPr>
          <a:xfrm>
            <a:off x="2331275" y="2383275"/>
            <a:ext cx="144378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3000">
                <a:solidFill>
                  <a:schemeClr val="lt1"/>
                </a:solidFill>
                <a:latin typeface="Montserrat"/>
                <a:ea typeface="Montserrat"/>
                <a:cs typeface="Montserrat"/>
                <a:sym typeface="Montserrat"/>
              </a:rPr>
              <a:t>Normalized</a:t>
            </a:r>
            <a:r>
              <a:rPr lang="en-US" sz="3000">
                <a:solidFill>
                  <a:schemeClr val="lt1"/>
                </a:solidFill>
                <a:latin typeface="Montserrat"/>
                <a:ea typeface="Montserrat"/>
                <a:cs typeface="Montserrat"/>
                <a:sym typeface="Montserrat"/>
              </a:rPr>
              <a:t> Flow: normalize each line’s entries flow by dividing by the average flow during the same time period</a:t>
            </a:r>
            <a:endParaRPr sz="3000">
              <a:solidFill>
                <a:schemeClr val="lt1"/>
              </a:solidFill>
              <a:latin typeface="Montserrat"/>
              <a:ea typeface="Montserrat"/>
              <a:cs typeface="Montserrat"/>
              <a:sym typeface="Montserrat"/>
            </a:endParaRPr>
          </a:p>
        </p:txBody>
      </p:sp>
      <p:pic>
        <p:nvPicPr>
          <p:cNvPr id="167" name="Google Shape;167;p20"/>
          <p:cNvPicPr preferRelativeResize="0"/>
          <p:nvPr/>
        </p:nvPicPr>
        <p:blipFill>
          <a:blip r:embed="rId4">
            <a:alphaModFix/>
          </a:blip>
          <a:stretch>
            <a:fillRect/>
          </a:stretch>
        </p:blipFill>
        <p:spPr>
          <a:xfrm>
            <a:off x="4485838" y="7159698"/>
            <a:ext cx="9291271" cy="2567325"/>
          </a:xfrm>
          <a:prstGeom prst="rect">
            <a:avLst/>
          </a:prstGeom>
          <a:noFill/>
          <a:ln>
            <a:noFill/>
          </a:ln>
        </p:spPr>
      </p:pic>
      <p:pic>
        <p:nvPicPr>
          <p:cNvPr id="168" name="Google Shape;168;p20"/>
          <p:cNvPicPr preferRelativeResize="0"/>
          <p:nvPr/>
        </p:nvPicPr>
        <p:blipFill>
          <a:blip r:embed="rId5">
            <a:alphaModFix/>
          </a:blip>
          <a:stretch>
            <a:fillRect/>
          </a:stretch>
        </p:blipFill>
        <p:spPr>
          <a:xfrm>
            <a:off x="958850" y="3870988"/>
            <a:ext cx="7728558" cy="2909187"/>
          </a:xfrm>
          <a:prstGeom prst="rect">
            <a:avLst/>
          </a:prstGeom>
          <a:noFill/>
          <a:ln>
            <a:noFill/>
          </a:ln>
        </p:spPr>
      </p:pic>
      <p:pic>
        <p:nvPicPr>
          <p:cNvPr id="169" name="Google Shape;169;p20"/>
          <p:cNvPicPr preferRelativeResize="0"/>
          <p:nvPr/>
        </p:nvPicPr>
        <p:blipFill>
          <a:blip r:embed="rId6">
            <a:alphaModFix/>
          </a:blip>
          <a:stretch>
            <a:fillRect/>
          </a:stretch>
        </p:blipFill>
        <p:spPr>
          <a:xfrm>
            <a:off x="9503533" y="3870988"/>
            <a:ext cx="7869295" cy="290918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E3D58"/>
        </a:solidFill>
      </p:bgPr>
    </p:bg>
    <p:spTree>
      <p:nvGrpSpPr>
        <p:cNvPr id="173" name="Shape 173"/>
        <p:cNvGrpSpPr/>
        <p:nvPr/>
      </p:nvGrpSpPr>
      <p:grpSpPr>
        <a:xfrm>
          <a:off x="0" y="0"/>
          <a:ext cx="0" cy="0"/>
          <a:chOff x="0" y="0"/>
          <a:chExt cx="0" cy="0"/>
        </a:xfrm>
      </p:grpSpPr>
      <p:sp>
        <p:nvSpPr>
          <p:cNvPr id="174" name="Google Shape;174;p21"/>
          <p:cNvSpPr/>
          <p:nvPr/>
        </p:nvSpPr>
        <p:spPr>
          <a:xfrm>
            <a:off x="-245650" y="-325562"/>
            <a:ext cx="8886600" cy="11315700"/>
          </a:xfrm>
          <a:prstGeom prst="rect">
            <a:avLst/>
          </a:pr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5" name="Google Shape;175;p21"/>
          <p:cNvPicPr preferRelativeResize="0"/>
          <p:nvPr/>
        </p:nvPicPr>
        <p:blipFill rotWithShape="1">
          <a:blip r:embed="rId3">
            <a:alphaModFix/>
          </a:blip>
          <a:srcRect b="0" l="34850" r="50566" t="32427"/>
          <a:stretch/>
        </p:blipFill>
        <p:spPr>
          <a:xfrm>
            <a:off x="8314951" y="-136769"/>
            <a:ext cx="1658100" cy="10938116"/>
          </a:xfrm>
          <a:prstGeom prst="rect">
            <a:avLst/>
          </a:prstGeom>
          <a:noFill/>
          <a:ln>
            <a:noFill/>
          </a:ln>
        </p:spPr>
      </p:pic>
      <p:sp>
        <p:nvSpPr>
          <p:cNvPr id="176" name="Google Shape;176;p21"/>
          <p:cNvSpPr/>
          <p:nvPr/>
        </p:nvSpPr>
        <p:spPr>
          <a:xfrm>
            <a:off x="-675946" y="8915614"/>
            <a:ext cx="2885229" cy="684974"/>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1E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1"/>
          <p:cNvSpPr/>
          <p:nvPr/>
        </p:nvSpPr>
        <p:spPr>
          <a:xfrm rot="10800000">
            <a:off x="16204031" y="686412"/>
            <a:ext cx="2885229" cy="684975"/>
          </a:xfrm>
          <a:custGeom>
            <a:rect b="b" l="l" r="r" t="t"/>
            <a:pathLst>
              <a:path extrusionOk="0" h="408940" w="1722525">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1"/>
          <p:cNvSpPr txBox="1"/>
          <p:nvPr/>
        </p:nvSpPr>
        <p:spPr>
          <a:xfrm>
            <a:off x="676775" y="811725"/>
            <a:ext cx="7369200" cy="3327300"/>
          </a:xfrm>
          <a:prstGeom prst="rect">
            <a:avLst/>
          </a:prstGeom>
          <a:noFill/>
          <a:ln>
            <a:noFill/>
          </a:ln>
        </p:spPr>
        <p:txBody>
          <a:bodyPr anchorCtr="0" anchor="t" bIns="91425" lIns="91425" spcFirstLastPara="1" rIns="91425" wrap="square" tIns="91425">
            <a:spAutoFit/>
          </a:bodyPr>
          <a:lstStyle/>
          <a:p>
            <a:pPr indent="0" lvl="0" marL="0" rtl="0" algn="l">
              <a:lnSpc>
                <a:spcPct val="126000"/>
              </a:lnSpc>
              <a:spcBef>
                <a:spcPts val="0"/>
              </a:spcBef>
              <a:spcAft>
                <a:spcPts val="0"/>
              </a:spcAft>
              <a:buClr>
                <a:schemeClr val="dk1"/>
              </a:buClr>
              <a:buFont typeface="Arial"/>
              <a:buNone/>
            </a:pPr>
            <a:r>
              <a:rPr b="1" lang="en-US" sz="5800">
                <a:solidFill>
                  <a:srgbClr val="E8EEF1"/>
                </a:solidFill>
                <a:latin typeface="Montserrat"/>
                <a:ea typeface="Montserrat"/>
                <a:cs typeface="Montserrat"/>
                <a:sym typeface="Montserrat"/>
              </a:rPr>
              <a:t>Independent Variables Selection</a:t>
            </a:r>
            <a:endParaRPr/>
          </a:p>
        </p:txBody>
      </p:sp>
      <p:sp>
        <p:nvSpPr>
          <p:cNvPr id="179" name="Google Shape;179;p21"/>
          <p:cNvSpPr txBox="1"/>
          <p:nvPr/>
        </p:nvSpPr>
        <p:spPr>
          <a:xfrm>
            <a:off x="10242025" y="2145150"/>
            <a:ext cx="7848300" cy="5996700"/>
          </a:xfrm>
          <a:prstGeom prst="rect">
            <a:avLst/>
          </a:prstGeom>
          <a:noFill/>
          <a:ln>
            <a:noFill/>
          </a:ln>
        </p:spPr>
        <p:txBody>
          <a:bodyPr anchorCtr="0" anchor="t" bIns="91425" lIns="91425" spcFirstLastPara="1" rIns="91425" wrap="square" tIns="91425">
            <a:spAutoFit/>
          </a:bodyPr>
          <a:lstStyle/>
          <a:p>
            <a:pPr indent="-457200" lvl="0" marL="457200" rtl="0" algn="l">
              <a:lnSpc>
                <a:spcPct val="120000"/>
              </a:lnSpc>
              <a:spcBef>
                <a:spcPts val="0"/>
              </a:spcBef>
              <a:spcAft>
                <a:spcPts val="0"/>
              </a:spcAft>
              <a:buClr>
                <a:srgbClr val="43B0F1"/>
              </a:buClr>
              <a:buSzPts val="3600"/>
              <a:buFont typeface="Montserrat"/>
              <a:buAutoNum type="arabicPeriod"/>
            </a:pPr>
            <a:r>
              <a:rPr b="1" lang="en-US" sz="3600">
                <a:solidFill>
                  <a:srgbClr val="43B0F1"/>
                </a:solidFill>
                <a:latin typeface="Montserrat"/>
                <a:ea typeface="Montserrat"/>
                <a:cs typeface="Montserrat"/>
                <a:sym typeface="Montserrat"/>
              </a:rPr>
              <a:t>Random Forest</a:t>
            </a:r>
            <a:endParaRPr b="1" sz="3600">
              <a:solidFill>
                <a:srgbClr val="43B0F1"/>
              </a:solidFill>
              <a:latin typeface="Montserrat"/>
              <a:ea typeface="Montserrat"/>
              <a:cs typeface="Montserrat"/>
              <a:sym typeface="Montserrat"/>
            </a:endParaRPr>
          </a:p>
          <a:p>
            <a:pPr indent="-457200" lvl="0" marL="914400" rtl="0" algn="l">
              <a:lnSpc>
                <a:spcPct val="120000"/>
              </a:lnSpc>
              <a:spcBef>
                <a:spcPts val="0"/>
              </a:spcBef>
              <a:spcAft>
                <a:spcPts val="0"/>
              </a:spcAft>
              <a:buClr>
                <a:srgbClr val="43B0F1"/>
              </a:buClr>
              <a:buSzPts val="3600"/>
              <a:buFont typeface="Montserrat"/>
              <a:buChar char="-"/>
            </a:pPr>
            <a:r>
              <a:rPr b="1" lang="en-US" sz="3600">
                <a:solidFill>
                  <a:srgbClr val="43B0F1"/>
                </a:solidFill>
                <a:latin typeface="Montserrat"/>
                <a:ea typeface="Montserrat"/>
                <a:cs typeface="Montserrat"/>
                <a:sym typeface="Montserrat"/>
              </a:rPr>
              <a:t>selected Importance index&gt;=0.005</a:t>
            </a:r>
            <a:endParaRPr b="1" sz="3600">
              <a:solidFill>
                <a:srgbClr val="43B0F1"/>
              </a:solidFill>
              <a:latin typeface="Montserrat"/>
              <a:ea typeface="Montserrat"/>
              <a:cs typeface="Montserrat"/>
              <a:sym typeface="Montserrat"/>
            </a:endParaRPr>
          </a:p>
          <a:p>
            <a:pPr indent="-457200" lvl="0" marL="457200" rtl="0" algn="l">
              <a:lnSpc>
                <a:spcPct val="120000"/>
              </a:lnSpc>
              <a:spcBef>
                <a:spcPts val="0"/>
              </a:spcBef>
              <a:spcAft>
                <a:spcPts val="0"/>
              </a:spcAft>
              <a:buClr>
                <a:srgbClr val="43B0F1"/>
              </a:buClr>
              <a:buSzPts val="3600"/>
              <a:buFont typeface="Montserrat"/>
              <a:buAutoNum type="arabicPeriod"/>
            </a:pPr>
            <a:r>
              <a:rPr b="1" lang="en-US" sz="3600">
                <a:solidFill>
                  <a:srgbClr val="43B0F1"/>
                </a:solidFill>
                <a:latin typeface="Montserrat"/>
                <a:ea typeface="Montserrat"/>
                <a:cs typeface="Montserrat"/>
                <a:sym typeface="Montserrat"/>
              </a:rPr>
              <a:t>Avoid multicollinearity</a:t>
            </a:r>
            <a:endParaRPr b="1" sz="3600">
              <a:solidFill>
                <a:srgbClr val="43B0F1"/>
              </a:solidFill>
              <a:latin typeface="Montserrat"/>
              <a:ea typeface="Montserrat"/>
              <a:cs typeface="Montserrat"/>
              <a:sym typeface="Montserrat"/>
            </a:endParaRPr>
          </a:p>
          <a:p>
            <a:pPr indent="-457200" lvl="0" marL="914400" rtl="0" algn="l">
              <a:lnSpc>
                <a:spcPct val="120000"/>
              </a:lnSpc>
              <a:spcBef>
                <a:spcPts val="0"/>
              </a:spcBef>
              <a:spcAft>
                <a:spcPts val="0"/>
              </a:spcAft>
              <a:buClr>
                <a:srgbClr val="43B0F1"/>
              </a:buClr>
              <a:buSzPts val="3600"/>
              <a:buFont typeface="Montserrat"/>
              <a:buChar char="-"/>
            </a:pPr>
            <a:r>
              <a:rPr b="1" lang="en-US" sz="3600">
                <a:solidFill>
                  <a:srgbClr val="43B0F1"/>
                </a:solidFill>
                <a:latin typeface="Montserrat"/>
                <a:ea typeface="Montserrat"/>
                <a:cs typeface="Montserrat"/>
                <a:sym typeface="Montserrat"/>
              </a:rPr>
              <a:t>delete high Correlation value &amp; Variation Inflation Factor(VIF) between variables</a:t>
            </a:r>
            <a:endParaRPr b="1" sz="3600">
              <a:solidFill>
                <a:srgbClr val="43B0F1"/>
              </a:solidFill>
              <a:latin typeface="Montserrat"/>
              <a:ea typeface="Montserrat"/>
              <a:cs typeface="Montserrat"/>
              <a:sym typeface="Montserrat"/>
            </a:endParaRPr>
          </a:p>
          <a:p>
            <a:pPr indent="0" lvl="0" marL="0" rtl="0" algn="l">
              <a:spcBef>
                <a:spcPts val="0"/>
              </a:spcBef>
              <a:spcAft>
                <a:spcPts val="0"/>
              </a:spcAft>
              <a:buNone/>
            </a:pPr>
            <a:r>
              <a:t/>
            </a:r>
            <a:endParaRPr sz="32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